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0" r:id="rId7"/>
    <p:sldId id="259" r:id="rId8"/>
    <p:sldId id="294" r:id="rId9"/>
    <p:sldId id="262" r:id="rId10"/>
    <p:sldId id="263" r:id="rId11"/>
    <p:sldId id="264" r:id="rId12"/>
    <p:sldId id="265" r:id="rId13"/>
    <p:sldId id="266" r:id="rId14"/>
    <p:sldId id="267" r:id="rId15"/>
    <p:sldId id="268" r:id="rId16"/>
    <p:sldId id="269" r:id="rId17"/>
  </p:sldIdLst>
  <p:sldSz cx="12192000" cy="6858000"/>
  <p:notesSz cx="6858000" cy="9144000"/>
  <p:embeddedFontLst>
    <p:embeddedFont>
      <p:font typeface="SimSun" panose="02010600030101010101" pitchFamily="2" charset="-122"/>
      <p:regular r:id="rId22"/>
    </p:embeddedFont>
    <p:embeddedFont>
      <p:font typeface="Calibri" panose="020F0502020204030204"/>
      <p:regular r:id="rId23"/>
    </p:embeddedFont>
    <p:embeddedFont>
      <p:font typeface="KaiTi" panose="02010609060101010101" charset="-122"/>
      <p:regular r:id="rId24"/>
    </p:embeddedFont>
    <p:embeddedFont>
      <p:font typeface="Roboto" panose="0200000000000000000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4088"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42B691C-4E0D-49C7-8DAF-82D515660D2E}"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E7E6"/>
          </a:solidFill>
        </a:fill>
      </a:tcStyle>
    </a:wholeTbl>
    <a:band1H>
      <a:tcStyle>
        <a:tcBdr/>
        <a:fill>
          <a:solidFill>
            <a:srgbClr val="EBCCCA"/>
          </a:solidFill>
        </a:fill>
      </a:tcStyle>
    </a:band1H>
    <a:band2H>
      <a:tcStyle>
        <a:tcBdr/>
      </a:tcStyle>
    </a:band2H>
    <a:band1V>
      <a:tcStyle>
        <a:tcBdr/>
        <a:fill>
          <a:solidFill>
            <a:srgbClr val="EBCCC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 name="Google Shape;93;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p1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2" name="Google Shape;192;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4" name="Google Shape;204;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2: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3" name="Google Shape;153;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6" name="Google Shape;166;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 name="Google Shape;175;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bg>
      <p:bgPr>
        <a:solidFill>
          <a:schemeClr val="lt1"/>
        </a:solidFill>
        <a:effectLst/>
      </p:bgPr>
    </p:bg>
    <p:spTree>
      <p:nvGrpSpPr>
        <p:cNvPr id="16" name="Shape 16"/>
        <p:cNvGrpSpPr/>
        <p:nvPr/>
      </p:nvGrpSpPr>
      <p:grpSpPr>
        <a:xfrm>
          <a:off x="0" y="0"/>
          <a:ext cx="0" cy="0"/>
          <a:chOff x="0" y="0"/>
          <a:chExt cx="0" cy="0"/>
        </a:xfrm>
      </p:grpSpPr>
      <p:pic>
        <p:nvPicPr>
          <p:cNvPr id="17" name="Google Shape;17;p17"/>
          <p:cNvPicPr preferRelativeResize="0"/>
          <p:nvPr/>
        </p:nvPicPr>
        <p:blipFill rotWithShape="1">
          <a:blip r:embed="rId2"/>
          <a:srcRect b="3794"/>
          <a:stretch>
            <a:fillRect/>
          </a:stretch>
        </p:blipFill>
        <p:spPr>
          <a:xfrm>
            <a:off x="0" y="260350"/>
            <a:ext cx="12192000" cy="6597650"/>
          </a:xfrm>
          <a:prstGeom prst="rect">
            <a:avLst/>
          </a:prstGeom>
          <a:noFill/>
          <a:ln>
            <a:noFill/>
          </a:ln>
        </p:spPr>
      </p:pic>
      <p:sp>
        <p:nvSpPr>
          <p:cNvPr id="18" name="Google Shape;18;p17"/>
          <p:cNvSpPr txBox="1"/>
          <p:nvPr>
            <p:ph type="ctrTitle"/>
          </p:nvPr>
        </p:nvSpPr>
        <p:spPr>
          <a:xfrm>
            <a:off x="624417" y="620713"/>
            <a:ext cx="10943167" cy="10826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type="subTitle" idx="1"/>
          </p:nvPr>
        </p:nvSpPr>
        <p:spPr>
          <a:xfrm>
            <a:off x="626533" y="1843088"/>
            <a:ext cx="10949517" cy="981075"/>
          </a:xfrm>
          <a:prstGeom prst="rect">
            <a:avLst/>
          </a:prstGeom>
          <a:noFill/>
          <a:ln>
            <a:noFill/>
          </a:ln>
        </p:spPr>
        <p:txBody>
          <a:bodyPr spcFirstLastPara="1" wrap="square" lIns="91425" tIns="45700" rIns="91425" bIns="45700" anchor="t" anchorCtr="0">
            <a:noAutofit/>
          </a:bodyPr>
          <a:lstStyle>
            <a:lvl1pPr lvl="0" algn="l">
              <a:spcBef>
                <a:spcPts val="640"/>
              </a:spcBef>
              <a:spcAft>
                <a:spcPts val="0"/>
              </a:spcAft>
              <a:buClr>
                <a:schemeClr val="dk1"/>
              </a:buClr>
              <a:buSzPts val="3200"/>
              <a:buFont typeface="Arial" panose="020B0604020202020204"/>
              <a:buNone/>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0" name="Google Shape;20;p17"/>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lvl="1"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lvl="2"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lvl="3"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lvl="4"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lvl="5"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lvl="6"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lvl="7"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lvl="8" indent="0" algn="r">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4" name="Shape 74"/>
        <p:cNvGrpSpPr/>
        <p:nvPr/>
      </p:nvGrpSpPr>
      <p:grpSpPr>
        <a:xfrm>
          <a:off x="0" y="0"/>
          <a:ext cx="0" cy="0"/>
          <a:chOff x="0" y="0"/>
          <a:chExt cx="0" cy="0"/>
        </a:xfrm>
      </p:grpSpPr>
      <p:sp>
        <p:nvSpPr>
          <p:cNvPr id="75" name="Google Shape;75;p26"/>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type="body" idx="1"/>
          </p:nvPr>
        </p:nvSpPr>
        <p:spPr>
          <a:xfrm rot="5400000">
            <a:off x="3619500" y="-1835150"/>
            <a:ext cx="4953000"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26"/>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0" name="Shape 80"/>
        <p:cNvGrpSpPr/>
        <p:nvPr/>
      </p:nvGrpSpPr>
      <p:grpSpPr>
        <a:xfrm>
          <a:off x="0" y="0"/>
          <a:ext cx="0" cy="0"/>
          <a:chOff x="0" y="0"/>
          <a:chExt cx="0" cy="0"/>
        </a:xfrm>
      </p:grpSpPr>
      <p:sp>
        <p:nvSpPr>
          <p:cNvPr id="81" name="Google Shape;81;p27"/>
          <p:cNvSpPr txBox="1"/>
          <p:nvPr>
            <p:ph type="title"/>
          </p:nvPr>
        </p:nvSpPr>
        <p:spPr>
          <a:xfrm rot="5400000">
            <a:off x="7242175" y="1787525"/>
            <a:ext cx="5937250"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type="body" idx="1"/>
          </p:nvPr>
        </p:nvSpPr>
        <p:spPr>
          <a:xfrm rot="5400000">
            <a:off x="1654175" y="-854075"/>
            <a:ext cx="5937250"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3" name="Google Shape;83;p27"/>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7"/>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7"/>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86" name="Shape 86"/>
        <p:cNvGrpSpPr/>
        <p:nvPr/>
      </p:nvGrpSpPr>
      <p:grpSpPr>
        <a:xfrm>
          <a:off x="0" y="0"/>
          <a:ext cx="0" cy="0"/>
          <a:chOff x="0" y="0"/>
          <a:chExt cx="0" cy="0"/>
        </a:xfrm>
      </p:grpSpPr>
      <p:sp>
        <p:nvSpPr>
          <p:cNvPr id="87" name="Google Shape;87;p28"/>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solidFill>
                  <a:srgbClr val="3333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8"/>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atin typeface="Arial" panose="020B0604020202020204"/>
                <a:ea typeface="Arial" panose="020B0604020202020204"/>
                <a:cs typeface="Arial" panose="020B0604020202020204"/>
                <a:sym typeface="Arial" panose="020B0604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8"/>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atin typeface="Arial" panose="020B0604020202020204"/>
                <a:ea typeface="Arial" panose="020B0604020202020204"/>
                <a:cs typeface="Arial" panose="020B0604020202020204"/>
                <a:sym typeface="Arial" panose="020B0604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8"/>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1pPr>
            <a:lvl2pPr marL="0" lvl="1"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2pPr>
            <a:lvl3pPr marL="0" lvl="2"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3pPr>
            <a:lvl4pPr marL="0" lvl="3"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4pPr>
            <a:lvl5pPr marL="0" lvl="4"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5pPr>
            <a:lvl6pPr marL="0" lvl="5"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6pPr>
            <a:lvl7pPr marL="0" lvl="6"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7pPr>
            <a:lvl8pPr marL="0" lvl="7"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8pPr>
            <a:lvl9pPr marL="0" lvl="8" indent="0" algn="r">
              <a:spcBef>
                <a:spcPts val="0"/>
              </a:spcBef>
              <a:buNone/>
              <a:defRPr sz="1400">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23" name="Shape 23"/>
        <p:cNvGrpSpPr/>
        <p:nvPr/>
      </p:nvGrpSpPr>
      <p:grpSpPr>
        <a:xfrm>
          <a:off x="0" y="0"/>
          <a:ext cx="0" cy="0"/>
          <a:chOff x="0" y="0"/>
          <a:chExt cx="0" cy="0"/>
        </a:xfrm>
      </p:grpSpPr>
      <p:sp>
        <p:nvSpPr>
          <p:cNvPr id="24" name="Google Shape;24;p18"/>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type="body" idx="1"/>
          </p:nvPr>
        </p:nvSpPr>
        <p:spPr>
          <a:xfrm>
            <a:off x="609600" y="1174750"/>
            <a:ext cx="5384800" cy="4953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6" name="Google Shape;26;p18"/>
          <p:cNvSpPr txBox="1"/>
          <p:nvPr>
            <p:ph type="body" idx="2"/>
          </p:nvPr>
        </p:nvSpPr>
        <p:spPr>
          <a:xfrm>
            <a:off x="6197600" y="1174750"/>
            <a:ext cx="5384800" cy="4953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7" name="Google Shape;27;p18"/>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30" name="Shape 30"/>
        <p:cNvGrpSpPr/>
        <p:nvPr/>
      </p:nvGrpSpPr>
      <p:grpSpPr>
        <a:xfrm>
          <a:off x="0" y="0"/>
          <a:ext cx="0" cy="0"/>
          <a:chOff x="0" y="0"/>
          <a:chExt cx="0" cy="0"/>
        </a:xfrm>
      </p:grpSpPr>
      <p:sp>
        <p:nvSpPr>
          <p:cNvPr id="31" name="Google Shape;31;p19"/>
          <p:cNvSpPr txBox="1"/>
          <p:nvPr>
            <p:ph type="title"/>
          </p:nvPr>
        </p:nvSpPr>
        <p:spPr>
          <a:xfrm>
            <a:off x="840317" y="457200"/>
            <a:ext cx="3932767"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p:nvPr>
            <p:ph type="pic" idx="2"/>
          </p:nvPr>
        </p:nvSpPr>
        <p:spPr>
          <a:xfrm>
            <a:off x="5183717" y="987425"/>
            <a:ext cx="6172200" cy="4873625"/>
          </a:xfrm>
          <a:prstGeom prst="rect">
            <a:avLst/>
          </a:prstGeom>
          <a:noFill/>
          <a:ln>
            <a:noFill/>
          </a:ln>
        </p:spPr>
      </p:sp>
      <p:sp>
        <p:nvSpPr>
          <p:cNvPr id="33" name="Google Shape;33;p19"/>
          <p:cNvSpPr txBox="1"/>
          <p:nvPr>
            <p:ph type="body" idx="1"/>
          </p:nvPr>
        </p:nvSpPr>
        <p:spPr>
          <a:xfrm>
            <a:off x="840317" y="2057400"/>
            <a:ext cx="3932767"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Font typeface="Arial" panose="020B0604020202020204"/>
              <a:buNone/>
              <a:defRPr sz="1600"/>
            </a:lvl1pPr>
            <a:lvl2pPr marL="914400" lvl="1" indent="-228600" algn="l">
              <a:spcBef>
                <a:spcPts val="280"/>
              </a:spcBef>
              <a:spcAft>
                <a:spcPts val="0"/>
              </a:spcAft>
              <a:buClr>
                <a:schemeClr val="dk1"/>
              </a:buClr>
              <a:buSzPts val="1400"/>
              <a:buFont typeface="Arial" panose="020B0604020202020204"/>
              <a:buNone/>
              <a:defRPr sz="1400"/>
            </a:lvl2pPr>
            <a:lvl3pPr marL="1371600" lvl="2" indent="-228600" algn="l">
              <a:spcBef>
                <a:spcPts val="240"/>
              </a:spcBef>
              <a:spcAft>
                <a:spcPts val="0"/>
              </a:spcAft>
              <a:buClr>
                <a:schemeClr val="dk1"/>
              </a:buClr>
              <a:buSzPts val="1200"/>
              <a:buFont typeface="Arial" panose="020B0604020202020204"/>
              <a:buNone/>
              <a:defRPr sz="1200"/>
            </a:lvl3pPr>
            <a:lvl4pPr marL="1828800" lvl="3" indent="-228600" algn="l">
              <a:spcBef>
                <a:spcPts val="200"/>
              </a:spcBef>
              <a:spcAft>
                <a:spcPts val="0"/>
              </a:spcAft>
              <a:buClr>
                <a:schemeClr val="dk1"/>
              </a:buClr>
              <a:buSzPts val="1000"/>
              <a:buFont typeface="Arial" panose="020B0604020202020204"/>
              <a:buNone/>
              <a:defRPr sz="1000"/>
            </a:lvl4pPr>
            <a:lvl5pPr marL="2286000" lvl="4" indent="-228600" algn="l">
              <a:spcBef>
                <a:spcPts val="200"/>
              </a:spcBef>
              <a:spcAft>
                <a:spcPts val="0"/>
              </a:spcAft>
              <a:buClr>
                <a:schemeClr val="dk1"/>
              </a:buClr>
              <a:buSzPts val="1000"/>
              <a:buFont typeface="Arial" panose="020B0604020202020204"/>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34" name="Google Shape;34;p19"/>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7" name="Shape 37"/>
        <p:cNvGrpSpPr/>
        <p:nvPr/>
      </p:nvGrpSpPr>
      <p:grpSpPr>
        <a:xfrm>
          <a:off x="0" y="0"/>
          <a:ext cx="0" cy="0"/>
          <a:chOff x="0" y="0"/>
          <a:chExt cx="0" cy="0"/>
        </a:xfrm>
      </p:grpSpPr>
      <p:sp>
        <p:nvSpPr>
          <p:cNvPr id="38" name="Google Shape;38;p20"/>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41" name="Shape 41"/>
        <p:cNvGrpSpPr/>
        <p:nvPr/>
      </p:nvGrpSpPr>
      <p:grpSpPr>
        <a:xfrm>
          <a:off x="0" y="0"/>
          <a:ext cx="0" cy="0"/>
          <a:chOff x="0" y="0"/>
          <a:chExt cx="0" cy="0"/>
        </a:xfrm>
      </p:grpSpPr>
      <p:sp>
        <p:nvSpPr>
          <p:cNvPr id="42" name="Google Shape;42;p21"/>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21"/>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1"/>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1"/>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7" name="Shape 47"/>
        <p:cNvGrpSpPr/>
        <p:nvPr/>
      </p:nvGrpSpPr>
      <p:grpSpPr>
        <a:xfrm>
          <a:off x="0" y="0"/>
          <a:ext cx="0" cy="0"/>
          <a:chOff x="0" y="0"/>
          <a:chExt cx="0" cy="0"/>
        </a:xfrm>
      </p:grpSpPr>
      <p:sp>
        <p:nvSpPr>
          <p:cNvPr id="48" name="Google Shape;48;p22"/>
          <p:cNvSpPr txBox="1"/>
          <p:nvPr>
            <p:ph type="title"/>
          </p:nvPr>
        </p:nvSpPr>
        <p:spPr>
          <a:xfrm>
            <a:off x="831851" y="1709738"/>
            <a:ext cx="10515600" cy="28527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type="body" idx="1"/>
          </p:nvPr>
        </p:nvSpPr>
        <p:spPr>
          <a:xfrm>
            <a:off x="831851"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Font typeface="Arial" panose="020B0604020202020204"/>
              <a:buNone/>
              <a:defRPr sz="2400"/>
            </a:lvl1pPr>
            <a:lvl2pPr marL="914400" lvl="1" indent="-228600" algn="l">
              <a:spcBef>
                <a:spcPts val="400"/>
              </a:spcBef>
              <a:spcAft>
                <a:spcPts val="0"/>
              </a:spcAft>
              <a:buClr>
                <a:schemeClr val="dk1"/>
              </a:buClr>
              <a:buSzPts val="2000"/>
              <a:buFont typeface="Arial" panose="020B0604020202020204"/>
              <a:buNone/>
              <a:defRPr sz="2000"/>
            </a:lvl2pPr>
            <a:lvl3pPr marL="1371600" lvl="2" indent="-228600" algn="l">
              <a:spcBef>
                <a:spcPts val="360"/>
              </a:spcBef>
              <a:spcAft>
                <a:spcPts val="0"/>
              </a:spcAft>
              <a:buClr>
                <a:schemeClr val="dk1"/>
              </a:buClr>
              <a:buSzPts val="1800"/>
              <a:buFont typeface="Arial" panose="020B0604020202020204"/>
              <a:buNone/>
              <a:defRPr sz="1800"/>
            </a:lvl3pPr>
            <a:lvl4pPr marL="1828800" lvl="3" indent="-228600" algn="l">
              <a:spcBef>
                <a:spcPts val="320"/>
              </a:spcBef>
              <a:spcAft>
                <a:spcPts val="0"/>
              </a:spcAft>
              <a:buClr>
                <a:schemeClr val="dk1"/>
              </a:buClr>
              <a:buSzPts val="1600"/>
              <a:buFont typeface="Arial" panose="020B0604020202020204"/>
              <a:buNone/>
              <a:defRPr sz="1600"/>
            </a:lvl4pPr>
            <a:lvl5pPr marL="2286000" lvl="4" indent="-228600" algn="l">
              <a:spcBef>
                <a:spcPts val="320"/>
              </a:spcBef>
              <a:spcAft>
                <a:spcPts val="0"/>
              </a:spcAft>
              <a:buClr>
                <a:schemeClr val="dk1"/>
              </a:buClr>
              <a:buSzPts val="1600"/>
              <a:buFont typeface="Arial" panose="020B0604020202020204"/>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p:txBody>
      </p:sp>
      <p:sp>
        <p:nvSpPr>
          <p:cNvPr id="50" name="Google Shape;50;p22"/>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3" name="Shape 53"/>
        <p:cNvGrpSpPr/>
        <p:nvPr/>
      </p:nvGrpSpPr>
      <p:grpSpPr>
        <a:xfrm>
          <a:off x="0" y="0"/>
          <a:ext cx="0" cy="0"/>
          <a:chOff x="0" y="0"/>
          <a:chExt cx="0" cy="0"/>
        </a:xfrm>
      </p:grpSpPr>
      <p:sp>
        <p:nvSpPr>
          <p:cNvPr id="54" name="Google Shape;54;p23"/>
          <p:cNvSpPr txBox="1"/>
          <p:nvPr>
            <p:ph type="title"/>
          </p:nvPr>
        </p:nvSpPr>
        <p:spPr>
          <a:xfrm>
            <a:off x="840317" y="365125"/>
            <a:ext cx="10515600" cy="1325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3"/>
          <p:cNvSpPr txBox="1"/>
          <p:nvPr>
            <p:ph type="body" idx="1"/>
          </p:nvPr>
        </p:nvSpPr>
        <p:spPr>
          <a:xfrm>
            <a:off x="840317" y="1681163"/>
            <a:ext cx="5158316"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panose="020B0604020202020204"/>
              <a:buNone/>
              <a:defRPr sz="2400" b="1"/>
            </a:lvl1pPr>
            <a:lvl2pPr marL="914400" lvl="1" indent="-228600" algn="l">
              <a:spcBef>
                <a:spcPts val="400"/>
              </a:spcBef>
              <a:spcAft>
                <a:spcPts val="0"/>
              </a:spcAft>
              <a:buClr>
                <a:schemeClr val="dk1"/>
              </a:buClr>
              <a:buSzPts val="2000"/>
              <a:buFont typeface="Arial" panose="020B0604020202020204"/>
              <a:buNone/>
              <a:defRPr sz="2000" b="1"/>
            </a:lvl2pPr>
            <a:lvl3pPr marL="1371600" lvl="2" indent="-228600" algn="l">
              <a:spcBef>
                <a:spcPts val="360"/>
              </a:spcBef>
              <a:spcAft>
                <a:spcPts val="0"/>
              </a:spcAft>
              <a:buClr>
                <a:schemeClr val="dk1"/>
              </a:buClr>
              <a:buSzPts val="1800"/>
              <a:buFont typeface="Arial" panose="020B0604020202020204"/>
              <a:buNone/>
              <a:defRPr sz="1800" b="1"/>
            </a:lvl3pPr>
            <a:lvl4pPr marL="1828800" lvl="3" indent="-228600" algn="l">
              <a:spcBef>
                <a:spcPts val="320"/>
              </a:spcBef>
              <a:spcAft>
                <a:spcPts val="0"/>
              </a:spcAft>
              <a:buClr>
                <a:schemeClr val="dk1"/>
              </a:buClr>
              <a:buSzPts val="1600"/>
              <a:buFont typeface="Arial" panose="020B0604020202020204"/>
              <a:buNone/>
              <a:defRPr sz="1600" b="1"/>
            </a:lvl4pPr>
            <a:lvl5pPr marL="2286000" lvl="4" indent="-228600" algn="l">
              <a:spcBef>
                <a:spcPts val="320"/>
              </a:spcBef>
              <a:spcAft>
                <a:spcPts val="0"/>
              </a:spcAft>
              <a:buClr>
                <a:schemeClr val="dk1"/>
              </a:buClr>
              <a:buSzPts val="1600"/>
              <a:buFont typeface="Arial" panose="020B0604020202020204"/>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6" name="Google Shape;56;p23"/>
          <p:cNvSpPr txBox="1"/>
          <p:nvPr>
            <p:ph type="body" idx="2"/>
          </p:nvPr>
        </p:nvSpPr>
        <p:spPr>
          <a:xfrm>
            <a:off x="840317" y="2505075"/>
            <a:ext cx="5158316"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7" name="Google Shape;57;p23"/>
          <p:cNvSpPr txBox="1"/>
          <p:nvPr>
            <p:ph type="body" idx="3"/>
          </p:nvPr>
        </p:nvSpPr>
        <p:spPr>
          <a:xfrm>
            <a:off x="6172200" y="1681163"/>
            <a:ext cx="5183717"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panose="020B0604020202020204"/>
              <a:buNone/>
              <a:defRPr sz="2400" b="1"/>
            </a:lvl1pPr>
            <a:lvl2pPr marL="914400" lvl="1" indent="-228600" algn="l">
              <a:spcBef>
                <a:spcPts val="400"/>
              </a:spcBef>
              <a:spcAft>
                <a:spcPts val="0"/>
              </a:spcAft>
              <a:buClr>
                <a:schemeClr val="dk1"/>
              </a:buClr>
              <a:buSzPts val="2000"/>
              <a:buFont typeface="Arial" panose="020B0604020202020204"/>
              <a:buNone/>
              <a:defRPr sz="2000" b="1"/>
            </a:lvl2pPr>
            <a:lvl3pPr marL="1371600" lvl="2" indent="-228600" algn="l">
              <a:spcBef>
                <a:spcPts val="360"/>
              </a:spcBef>
              <a:spcAft>
                <a:spcPts val="0"/>
              </a:spcAft>
              <a:buClr>
                <a:schemeClr val="dk1"/>
              </a:buClr>
              <a:buSzPts val="1800"/>
              <a:buFont typeface="Arial" panose="020B0604020202020204"/>
              <a:buNone/>
              <a:defRPr sz="1800" b="1"/>
            </a:lvl3pPr>
            <a:lvl4pPr marL="1828800" lvl="3" indent="-228600" algn="l">
              <a:spcBef>
                <a:spcPts val="320"/>
              </a:spcBef>
              <a:spcAft>
                <a:spcPts val="0"/>
              </a:spcAft>
              <a:buClr>
                <a:schemeClr val="dk1"/>
              </a:buClr>
              <a:buSzPts val="1600"/>
              <a:buFont typeface="Arial" panose="020B0604020202020204"/>
              <a:buNone/>
              <a:defRPr sz="1600" b="1"/>
            </a:lvl4pPr>
            <a:lvl5pPr marL="2286000" lvl="4" indent="-228600" algn="l">
              <a:spcBef>
                <a:spcPts val="320"/>
              </a:spcBef>
              <a:spcAft>
                <a:spcPts val="0"/>
              </a:spcAft>
              <a:buClr>
                <a:schemeClr val="dk1"/>
              </a:buClr>
              <a:buSzPts val="1600"/>
              <a:buFont typeface="Arial" panose="020B0604020202020204"/>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8" name="Google Shape;58;p23"/>
          <p:cNvSpPr txBox="1"/>
          <p:nvPr>
            <p:ph type="body" idx="4"/>
          </p:nvPr>
        </p:nvSpPr>
        <p:spPr>
          <a:xfrm>
            <a:off x="6172200" y="2505075"/>
            <a:ext cx="5183717"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9" name="Google Shape;59;p23"/>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3"/>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2" name="Shape 62"/>
        <p:cNvGrpSpPr/>
        <p:nvPr/>
      </p:nvGrpSpPr>
      <p:grpSpPr>
        <a:xfrm>
          <a:off x="0" y="0"/>
          <a:ext cx="0" cy="0"/>
          <a:chOff x="0" y="0"/>
          <a:chExt cx="0" cy="0"/>
        </a:xfrm>
      </p:grpSpPr>
      <p:sp>
        <p:nvSpPr>
          <p:cNvPr id="63" name="Google Shape;63;p24"/>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4"/>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7" name="Shape 67"/>
        <p:cNvGrpSpPr/>
        <p:nvPr/>
      </p:nvGrpSpPr>
      <p:grpSpPr>
        <a:xfrm>
          <a:off x="0" y="0"/>
          <a:ext cx="0" cy="0"/>
          <a:chOff x="0" y="0"/>
          <a:chExt cx="0" cy="0"/>
        </a:xfrm>
      </p:grpSpPr>
      <p:sp>
        <p:nvSpPr>
          <p:cNvPr id="68" name="Google Shape;68;p25"/>
          <p:cNvSpPr txBox="1"/>
          <p:nvPr>
            <p:ph type="title"/>
          </p:nvPr>
        </p:nvSpPr>
        <p:spPr>
          <a:xfrm>
            <a:off x="840317" y="457200"/>
            <a:ext cx="3932767"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txBox="1"/>
          <p:nvPr>
            <p:ph type="body" idx="1"/>
          </p:nvPr>
        </p:nvSpPr>
        <p:spPr>
          <a:xfrm>
            <a:off x="5183717"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panose="020B0604020202020204"/>
              <a:buChar char="•"/>
              <a:defRPr sz="3200"/>
            </a:lvl1pPr>
            <a:lvl2pPr marL="914400" lvl="1" indent="-406400" algn="l">
              <a:spcBef>
                <a:spcPts val="560"/>
              </a:spcBef>
              <a:spcAft>
                <a:spcPts val="0"/>
              </a:spcAft>
              <a:buClr>
                <a:schemeClr val="dk1"/>
              </a:buClr>
              <a:buSzPts val="2800"/>
              <a:buFont typeface="Arial" panose="020B0604020202020204"/>
              <a:buChar char="–"/>
              <a:defRPr sz="2800"/>
            </a:lvl2pPr>
            <a:lvl3pPr marL="1371600" lvl="2" indent="-381000" algn="l">
              <a:spcBef>
                <a:spcPts val="480"/>
              </a:spcBef>
              <a:spcAft>
                <a:spcPts val="0"/>
              </a:spcAft>
              <a:buClr>
                <a:schemeClr val="dk1"/>
              </a:buClr>
              <a:buSzPts val="2400"/>
              <a:buFont typeface="Arial" panose="020B0604020202020204"/>
              <a:buChar char="•"/>
              <a:defRPr sz="2400"/>
            </a:lvl3pPr>
            <a:lvl4pPr marL="1828800" lvl="3" indent="-355600" algn="l">
              <a:spcBef>
                <a:spcPts val="400"/>
              </a:spcBef>
              <a:spcAft>
                <a:spcPts val="0"/>
              </a:spcAft>
              <a:buClr>
                <a:schemeClr val="dk1"/>
              </a:buClr>
              <a:buSzPts val="2000"/>
              <a:buFont typeface="Arial" panose="020B0604020202020204"/>
              <a:buChar char="–"/>
              <a:defRPr sz="2000"/>
            </a:lvl4pPr>
            <a:lvl5pPr marL="2286000" lvl="4" indent="-355600" algn="l">
              <a:spcBef>
                <a:spcPts val="400"/>
              </a:spcBef>
              <a:spcAft>
                <a:spcPts val="0"/>
              </a:spcAft>
              <a:buClr>
                <a:schemeClr val="dk1"/>
              </a:buClr>
              <a:buSzPts val="2000"/>
              <a:buFont typeface="Arial" panose="020B0604020202020204"/>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70" name="Google Shape;70;p25"/>
          <p:cNvSpPr txBox="1"/>
          <p:nvPr>
            <p:ph type="body" idx="2"/>
          </p:nvPr>
        </p:nvSpPr>
        <p:spPr>
          <a:xfrm>
            <a:off x="840317" y="2057400"/>
            <a:ext cx="3932767"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Font typeface="Arial" panose="020B0604020202020204"/>
              <a:buNone/>
              <a:defRPr sz="1600"/>
            </a:lvl1pPr>
            <a:lvl2pPr marL="914400" lvl="1" indent="-228600" algn="l">
              <a:spcBef>
                <a:spcPts val="280"/>
              </a:spcBef>
              <a:spcAft>
                <a:spcPts val="0"/>
              </a:spcAft>
              <a:buClr>
                <a:schemeClr val="dk1"/>
              </a:buClr>
              <a:buSzPts val="1400"/>
              <a:buFont typeface="Arial" panose="020B0604020202020204"/>
              <a:buNone/>
              <a:defRPr sz="1400"/>
            </a:lvl2pPr>
            <a:lvl3pPr marL="1371600" lvl="2" indent="-228600" algn="l">
              <a:spcBef>
                <a:spcPts val="240"/>
              </a:spcBef>
              <a:spcAft>
                <a:spcPts val="0"/>
              </a:spcAft>
              <a:buClr>
                <a:schemeClr val="dk1"/>
              </a:buClr>
              <a:buSzPts val="1200"/>
              <a:buFont typeface="Arial" panose="020B0604020202020204"/>
              <a:buNone/>
              <a:defRPr sz="1200"/>
            </a:lvl3pPr>
            <a:lvl4pPr marL="1828800" lvl="3" indent="-228600" algn="l">
              <a:spcBef>
                <a:spcPts val="200"/>
              </a:spcBef>
              <a:spcAft>
                <a:spcPts val="0"/>
              </a:spcAft>
              <a:buClr>
                <a:schemeClr val="dk1"/>
              </a:buClr>
              <a:buSzPts val="1000"/>
              <a:buFont typeface="Arial" panose="020B0604020202020204"/>
              <a:buNone/>
              <a:defRPr sz="1000"/>
            </a:lvl4pPr>
            <a:lvl5pPr marL="2286000" lvl="4" indent="-228600" algn="l">
              <a:spcBef>
                <a:spcPts val="200"/>
              </a:spcBef>
              <a:spcAft>
                <a:spcPts val="0"/>
              </a:spcAft>
              <a:buClr>
                <a:schemeClr val="dk1"/>
              </a:buClr>
              <a:buSzPts val="1000"/>
              <a:buFont typeface="Arial" panose="020B0604020202020204"/>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1" name="Google Shape;71;p25"/>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pic>
        <p:nvPicPr>
          <p:cNvPr id="10" name="Google Shape;10;p16"/>
          <p:cNvPicPr preferRelativeResize="0"/>
          <p:nvPr/>
        </p:nvPicPr>
        <p:blipFill rotWithShape="1">
          <a:blip r:embed="rId13"/>
          <a:srcRect/>
          <a:stretch>
            <a:fillRect/>
          </a:stretch>
        </p:blipFill>
        <p:spPr>
          <a:xfrm>
            <a:off x="0" y="0"/>
            <a:ext cx="12192000" cy="6858000"/>
          </a:xfrm>
          <a:prstGeom prst="rect">
            <a:avLst/>
          </a:prstGeom>
          <a:noFill/>
          <a:ln>
            <a:noFill/>
          </a:ln>
        </p:spPr>
      </p:pic>
      <p:sp>
        <p:nvSpPr>
          <p:cNvPr id="11" name="Google Shape;11;p16"/>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16"/>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16"/>
          <p:cNvSpPr txBox="1"/>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16"/>
          <p:cNvSpPr txBox="1"/>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16"/>
          <p:cNvSpPr txBox="1"/>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hyperlink" Target="http://www.youtube.com/watch?v=hzHWO-DmzVE" TargetMode="External"/><Relationship Id="rId1" Type="http://schemas.openxmlformats.org/officeDocument/2006/relationships/hyperlink" Target="https://www.youtube.com/@hcc1104"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hyperlink" Target="http://www.youtube.com/watch?v=rHVSdFXLY5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
          <p:cNvSpPr txBox="1"/>
          <p:nvPr>
            <p:ph type="ctrTitle"/>
          </p:nvPr>
        </p:nvSpPr>
        <p:spPr>
          <a:xfrm>
            <a:off x="6383020" y="542925"/>
            <a:ext cx="5283835" cy="190119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solidFill>
                  <a:schemeClr val="accent1"/>
                </a:solidFill>
              </a:rPr>
              <a:t> Exodus  2:16-22</a:t>
            </a:r>
            <a:br>
              <a:rPr lang="en-US" sz="4400">
                <a:solidFill>
                  <a:schemeClr val="accent1"/>
                </a:solidFill>
              </a:rPr>
            </a:br>
            <a:r>
              <a:rPr lang="en-US" sz="4400" b="1">
                <a:solidFill>
                  <a:schemeClr val="accent1"/>
                </a:solidFill>
                <a:latin typeface="DFKai-SB"/>
                <a:ea typeface="DFKai-SB"/>
                <a:cs typeface="DFKai-SB"/>
                <a:sym typeface="DFKai-SB"/>
              </a:rPr>
              <a:t>出埃及記 </a:t>
            </a:r>
            <a:br>
              <a:rPr lang="en-US" sz="4400" b="1">
                <a:solidFill>
                  <a:schemeClr val="accent1"/>
                </a:solidFill>
                <a:latin typeface="DFKai-SB"/>
                <a:ea typeface="DFKai-SB"/>
                <a:cs typeface="DFKai-SB"/>
                <a:sym typeface="DFKai-SB"/>
              </a:rPr>
            </a:br>
            <a:r>
              <a:rPr lang="en-US" sz="4400" b="1">
                <a:solidFill>
                  <a:schemeClr val="accent1"/>
                </a:solidFill>
                <a:latin typeface="DFKai-SB"/>
                <a:ea typeface="DFKai-SB"/>
                <a:cs typeface="DFKai-SB"/>
                <a:sym typeface="DFKai-SB"/>
              </a:rPr>
              <a:t>二章16-22節</a:t>
            </a:r>
            <a:endParaRPr sz="4400" b="1">
              <a:solidFill>
                <a:schemeClr val="accent1"/>
              </a:solidFill>
              <a:latin typeface="DFKai-SB"/>
              <a:ea typeface="DFKai-SB"/>
              <a:cs typeface="DFKai-SB"/>
              <a:sym typeface="DFKai-SB"/>
            </a:endParaRPr>
          </a:p>
        </p:txBody>
      </p:sp>
      <p:sp>
        <p:nvSpPr>
          <p:cNvPr id="96" name="Google Shape;96;p1"/>
          <p:cNvSpPr txBox="1"/>
          <p:nvPr>
            <p:ph type="subTitle" idx="1"/>
          </p:nvPr>
        </p:nvSpPr>
        <p:spPr>
          <a:xfrm>
            <a:off x="6960235" y="4220845"/>
            <a:ext cx="3933825" cy="1968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3600"/>
              <a:buFont typeface="DFKai-SB"/>
              <a:buNone/>
            </a:pPr>
            <a:r>
              <a:rPr lang="en-US" sz="3600" b="1">
                <a:solidFill>
                  <a:schemeClr val="lt1"/>
                </a:solidFill>
                <a:latin typeface="DFKai-SB"/>
                <a:ea typeface="DFKai-SB"/>
                <a:cs typeface="DFKai-SB"/>
                <a:sym typeface="DFKai-SB"/>
              </a:rPr>
              <a:t>親子靈修</a:t>
            </a:r>
            <a:br>
              <a:rPr lang="en-US" sz="3600" b="1">
                <a:solidFill>
                  <a:schemeClr val="lt1"/>
                </a:solidFill>
                <a:latin typeface="DFKai-SB"/>
                <a:ea typeface="DFKai-SB"/>
                <a:cs typeface="DFKai-SB"/>
                <a:sym typeface="DFKai-SB"/>
              </a:rPr>
            </a:br>
            <a:r>
              <a:rPr lang="en-US" sz="3600" b="1">
                <a:solidFill>
                  <a:schemeClr val="lt1"/>
                </a:solidFill>
                <a:latin typeface="DFKai-SB"/>
                <a:ea typeface="DFKai-SB"/>
                <a:cs typeface="DFKai-SB"/>
                <a:sym typeface="DFKai-SB"/>
              </a:rPr>
              <a:t>呂沈仁娣分享</a:t>
            </a:r>
            <a:endParaRPr sz="3600" b="1">
              <a:solidFill>
                <a:schemeClr val="lt1"/>
              </a:solidFill>
              <a:latin typeface="DFKai-SB"/>
              <a:ea typeface="DFKai-SB"/>
              <a:cs typeface="DFKai-SB"/>
              <a:sym typeface="DFKai-SB"/>
            </a:endParaRPr>
          </a:p>
          <a:p>
            <a:pPr marL="0" lvl="0" indent="0" algn="ctr" rtl="0">
              <a:spcBef>
                <a:spcPts val="720"/>
              </a:spcBef>
              <a:spcAft>
                <a:spcPts val="0"/>
              </a:spcAft>
              <a:buClr>
                <a:schemeClr val="lt1"/>
              </a:buClr>
              <a:buSzPts val="3600"/>
              <a:buFont typeface="DFKai-SB"/>
              <a:buNone/>
            </a:pPr>
            <a:r>
              <a:rPr lang="en-US" sz="3600" b="1">
                <a:solidFill>
                  <a:schemeClr val="lt1"/>
                </a:solidFill>
                <a:latin typeface="DFKai-SB"/>
                <a:ea typeface="DFKai-SB"/>
                <a:cs typeface="DFKai-SB"/>
                <a:sym typeface="DFKai-SB"/>
              </a:rPr>
              <a:t>08-08-2025</a:t>
            </a:r>
            <a:endParaRPr sz="3600" b="1">
              <a:solidFill>
                <a:schemeClr val="lt1"/>
              </a:solidFill>
              <a:latin typeface="DFKai-SB"/>
              <a:ea typeface="DFKai-SB"/>
              <a:cs typeface="DFKai-SB"/>
              <a:sym typeface="DFKai-SB"/>
            </a:endParaRPr>
          </a:p>
        </p:txBody>
      </p:sp>
      <p:sp>
        <p:nvSpPr>
          <p:cNvPr id="97" name="Google Shape;97;p1"/>
          <p:cNvSpPr txBox="1"/>
          <p:nvPr/>
        </p:nvSpPr>
        <p:spPr>
          <a:xfrm>
            <a:off x="876300" y="2642235"/>
            <a:ext cx="40640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1"/>
          <p:cNvSpPr txBox="1"/>
          <p:nvPr/>
        </p:nvSpPr>
        <p:spPr>
          <a:xfrm>
            <a:off x="594360" y="5814695"/>
            <a:ext cx="5574030" cy="76771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0" name="Google Shape;100;p1"/>
          <p:cNvSpPr txBox="1"/>
          <p:nvPr/>
        </p:nvSpPr>
        <p:spPr>
          <a:xfrm>
            <a:off x="695960" y="5012690"/>
            <a:ext cx="5615940" cy="15697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en-US" sz="1600">
                <a:solidFill>
                  <a:schemeClr val="dk1"/>
                </a:solidFill>
                <a:latin typeface="Arial" panose="020B0604020202020204"/>
                <a:ea typeface="Arial" panose="020B0604020202020204"/>
                <a:cs typeface="Arial" panose="020B0604020202020204"/>
                <a:sym typeface="Arial" panose="020B0604020202020204"/>
              </a:rPr>
              <a:t>https://visitmountsinaiarabia.com/tour-places/well-of-moses-where-he-met-zippora/</a:t>
            </a:r>
            <a:endParaRPr lang="en-US" altLang="en-US"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altLang="en-US" sz="1600">
                <a:solidFill>
                  <a:schemeClr val="dk1"/>
                </a:solidFill>
                <a:highlight>
                  <a:srgbClr val="FFFF00"/>
                </a:highlight>
                <a:latin typeface="Arial" panose="020B0604020202020204"/>
                <a:ea typeface="Arial" panose="020B0604020202020204"/>
                <a:cs typeface="Arial" panose="020B0604020202020204"/>
                <a:sym typeface="Arial" panose="020B0604020202020204"/>
              </a:rPr>
              <a:t>Well of Moses: where he met Zippora</a:t>
            </a:r>
            <a:endParaRPr lang="en-US" altLang="en-US" sz="1600">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altLang="en-US" sz="1200">
                <a:solidFill>
                  <a:schemeClr val="dk1"/>
                </a:solidFill>
                <a:latin typeface="Arial" panose="020B0604020202020204"/>
                <a:ea typeface="Arial" panose="020B0604020202020204"/>
                <a:cs typeface="Arial" panose="020B0604020202020204"/>
                <a:sym typeface="Arial" panose="020B0604020202020204"/>
              </a:rPr>
              <a:t>When Pharaoh heard of this, he tried to kill Moses, but Moses fled from Pharaoh and went to live in Midian, where he sat down by a well.  Now a priest of Midian had seven daughters, and they came to draw water and fill the troughs to water their father’s flock (Exodus 2:15-16, NIV).</a:t>
            </a:r>
            <a:endParaRPr lang="en-US" altLang="en-US" sz="1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lang="en-US" altLang="en-US"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lang="en-US" altLang="en-US"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lang="en-US" altLang="en-US" sz="1600">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1"/>
          <p:cNvPicPr/>
          <p:nvPr/>
        </p:nvPicPr>
        <p:blipFill>
          <a:blip r:embed="rId1"/>
          <a:stretch>
            <a:fillRect/>
          </a:stretch>
        </p:blipFill>
        <p:spPr>
          <a:xfrm>
            <a:off x="623570" y="1052830"/>
            <a:ext cx="5059680" cy="37992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rgbClr val="0070C0"/>
                </a:solidFill>
              </a:rPr>
              <a:t>V-1.  Closing Prayer  結束禱告</a:t>
            </a:r>
            <a:endParaRPr b="1">
              <a:solidFill>
                <a:srgbClr val="0070C0"/>
              </a:solidFill>
            </a:endParaRPr>
          </a:p>
        </p:txBody>
      </p:sp>
      <p:sp>
        <p:nvSpPr>
          <p:cNvPr id="178" name="Google Shape;178;p10"/>
          <p:cNvSpPr txBox="1"/>
          <p:nvPr>
            <p:ph type="body" idx="1"/>
          </p:nvPr>
        </p:nvSpPr>
        <p:spPr>
          <a:xfrm>
            <a:off x="674370" y="1697355"/>
            <a:ext cx="10429875" cy="401447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3200"/>
              <a:buFont typeface="Arial" panose="020B0604020202020204"/>
              <a:buNone/>
            </a:pPr>
            <a:r>
              <a:rPr lang="en-US" altLang="en-US"/>
              <a:t>        </a:t>
            </a:r>
            <a:r>
              <a:rPr lang="en-US" altLang="en-US" sz="2800"/>
              <a:t> Dear Lord, we are all sojourners! Not only are our days on earth limited, but our achievements are even more limited. Please teach me to cherish the grace and blessings you bestow upon me, transforming each of them into immediate encouragement and long-term blessings for those around me.</a:t>
            </a:r>
            <a:endParaRPr lang="en-US" altLang="en-US" sz="2800"/>
          </a:p>
          <a:p>
            <a:pPr marL="0" lvl="0" indent="0" algn="l" rtl="0">
              <a:spcBef>
                <a:spcPts val="640"/>
              </a:spcBef>
              <a:spcAft>
                <a:spcPts val="0"/>
              </a:spcAft>
              <a:buClr>
                <a:schemeClr val="dk1"/>
              </a:buClr>
              <a:buSzPts val="3200"/>
              <a:buFont typeface="Arial" panose="020B0604020202020204"/>
              <a:buNone/>
            </a:pPr>
            <a:endParaRPr lang="en-US" altLang="en-US" sz="2800"/>
          </a:p>
          <a:p>
            <a:pPr marL="0" lvl="0" indent="0" algn="l" rtl="0">
              <a:spcBef>
                <a:spcPts val="640"/>
              </a:spcBef>
              <a:spcAft>
                <a:spcPts val="0"/>
              </a:spcAft>
              <a:buClr>
                <a:schemeClr val="dk1"/>
              </a:buClr>
              <a:buSzPts val="3200"/>
              <a:buFont typeface="Arial" panose="020B0604020202020204"/>
              <a:buNone/>
            </a:pPr>
            <a:r>
              <a:rPr lang="en-US" sz="2800"/>
              <a:t>         親愛的主啊, </a:t>
            </a:r>
            <a:r>
              <a:rPr lang="zh-CN" altLang="en-US" sz="2800"/>
              <a:t>我們都是寄居者！我們不僅在世的年日有限、成就更是有限。求主教導我珍惜您所賞賜的各樣恩典與祝福，把它們點點滴滴都轉化成身邊同行者當下的激勵與長遠的祝福！</a:t>
            </a:r>
            <a:endParaRPr lang="zh-CN" altLang="en-US" sz="2800"/>
          </a:p>
        </p:txBody>
      </p:sp>
      <p:pic>
        <p:nvPicPr>
          <p:cNvPr id="179" name="Google Shape;179;p10"/>
          <p:cNvPicPr preferRelativeResize="0"/>
          <p:nvPr>
            <p:ph type="body" idx="2"/>
          </p:nvPr>
        </p:nvPicPr>
        <p:blipFill rotWithShape="1">
          <a:blip r:embed="rId1"/>
          <a:srcRect t="4008" b="4009"/>
          <a:stretch>
            <a:fillRect/>
          </a:stretch>
        </p:blipFill>
        <p:spPr>
          <a:xfrm>
            <a:off x="8205470" y="278130"/>
            <a:ext cx="2834005" cy="1419860"/>
          </a:xfrm>
          <a:prstGeom prst="rect">
            <a:avLst/>
          </a:prstGeom>
          <a:noFill/>
          <a:ln>
            <a:noFill/>
          </a:ln>
        </p:spPr>
      </p:pic>
      <p:sp>
        <p:nvSpPr>
          <p:cNvPr id="180" name="Google Shape;180;p10"/>
          <p:cNvSpPr txBox="1"/>
          <p:nvPr/>
        </p:nvSpPr>
        <p:spPr>
          <a:xfrm>
            <a:off x="5617210" y="943610"/>
            <a:ext cx="286004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a:solidFill>
                  <a:srgbClr val="000000"/>
                </a:solidFill>
                <a:latin typeface="Arial" panose="020B0604020202020204"/>
                <a:ea typeface="Arial" panose="020B0604020202020204"/>
                <a:cs typeface="Arial" panose="020B0604020202020204"/>
                <a:sym typeface="Arial" panose="020B0604020202020204"/>
              </a:rPr>
              <a:t>h</a:t>
            </a:r>
            <a:r>
              <a:rPr lang="en-US" sz="1000" b="1" i="0">
                <a:solidFill>
                  <a:srgbClr val="000000"/>
                </a:solidFill>
                <a:latin typeface="Arial" panose="020B0604020202020204"/>
                <a:ea typeface="Arial" panose="020B0604020202020204"/>
                <a:cs typeface="Arial" panose="020B0604020202020204"/>
                <a:sym typeface="Arial" panose="020B0604020202020204"/>
              </a:rPr>
              <a:t>ttps://www.shutterstock.com/image-photo/christian-family-praying-together-concept-600nw-2291128441.jpg</a:t>
            </a:r>
            <a:endParaRPr sz="1000" b="1" i="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pic>
        <p:nvPicPr>
          <p:cNvPr id="185" name="Google Shape;185;p11"/>
          <p:cNvPicPr preferRelativeResize="0"/>
          <p:nvPr/>
        </p:nvPicPr>
        <p:blipFill rotWithShape="1">
          <a:blip r:embed="rId1"/>
          <a:srcRect/>
          <a:stretch>
            <a:fillRect/>
          </a:stretch>
        </p:blipFill>
        <p:spPr>
          <a:xfrm rot="2469426">
            <a:off x="10606630" y="3331888"/>
            <a:ext cx="1218565" cy="1217295"/>
          </a:xfrm>
          <a:prstGeom prst="rect">
            <a:avLst/>
          </a:prstGeom>
          <a:noFill/>
          <a:ln>
            <a:noFill/>
          </a:ln>
        </p:spPr>
      </p:pic>
      <p:sp>
        <p:nvSpPr>
          <p:cNvPr id="186" name="Google Shape;186;p11"/>
          <p:cNvSpPr/>
          <p:nvPr/>
        </p:nvSpPr>
        <p:spPr>
          <a:xfrm>
            <a:off x="471805" y="567055"/>
            <a:ext cx="7440930" cy="688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99CC"/>
              </a:buClr>
              <a:buSzPts val="5400"/>
              <a:buFont typeface="Arial" panose="020B0604020202020204"/>
              <a:buNone/>
            </a:pPr>
            <a:r>
              <a:rPr lang="en-US" sz="3600" i="0" u="none" strike="noStrike" cap="none">
                <a:solidFill>
                  <a:srgbClr val="0070C0"/>
                </a:solidFill>
                <a:latin typeface="Arial" panose="020B0604020202020204"/>
                <a:ea typeface="Arial" panose="020B0604020202020204"/>
                <a:cs typeface="Arial" panose="020B0604020202020204"/>
                <a:sym typeface="Arial" panose="020B0604020202020204"/>
              </a:rPr>
              <a:t>V-2.   Closing Song   結束詩歌</a:t>
            </a:r>
            <a:endParaRPr sz="3600" i="0" u="none" strike="noStrike" cap="none">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FF99CC"/>
              </a:buClr>
              <a:buSzPts val="5400"/>
              <a:buFont typeface="Arial" panose="020B0604020202020204"/>
              <a:buNone/>
            </a:pPr>
            <a:endParaRPr sz="3600" i="0" u="none" strike="noStrike" cap="none">
              <a:solidFill>
                <a:srgbClr val="0070C0"/>
              </a:solidFill>
              <a:latin typeface="Arial" panose="020B0604020202020204"/>
              <a:ea typeface="Arial" panose="020B0604020202020204"/>
              <a:cs typeface="Arial" panose="020B0604020202020204"/>
              <a:sym typeface="Arial" panose="020B0604020202020204"/>
            </a:endParaRPr>
          </a:p>
        </p:txBody>
      </p:sp>
      <p:sp>
        <p:nvSpPr>
          <p:cNvPr id="187" name="Google Shape;187;p11"/>
          <p:cNvSpPr txBox="1"/>
          <p:nvPr/>
        </p:nvSpPr>
        <p:spPr>
          <a:xfrm>
            <a:off x="577850" y="4004945"/>
            <a:ext cx="4967605" cy="1797685"/>
          </a:xfrm>
          <a:prstGeom prst="rect">
            <a:avLst/>
          </a:prstGeom>
          <a:noFill/>
          <a:ln>
            <a:noFill/>
          </a:ln>
        </p:spPr>
        <p:txBody>
          <a:bodyPr spcFirstLastPara="1" wrap="square" lIns="91425" tIns="45700" rIns="91425" bIns="45700" anchor="t" anchorCtr="0">
            <a:noAutofit/>
          </a:bodyPr>
          <a:lstStyle/>
          <a:p>
            <a:pPr marL="0" marR="228600" lvl="0" indent="0" algn="l" rtl="0">
              <a:lnSpc>
                <a:spcPct val="115000"/>
              </a:lnSpc>
              <a:spcBef>
                <a:spcPts val="0"/>
              </a:spcBef>
              <a:spcAft>
                <a:spcPts val="0"/>
              </a:spcAft>
              <a:buClr>
                <a:schemeClr val="dk1"/>
              </a:buClr>
              <a:buSzPts val="750"/>
              <a:buFont typeface="Arial" panose="020B0604020202020204"/>
              <a:buNone/>
            </a:pPr>
            <a:r>
              <a:rPr lang="en-US" altLang="en-US" b="1">
                <a:solidFill>
                  <a:srgbClr val="0F0F0F"/>
                </a:solidFill>
                <a:highlight>
                  <a:srgbClr val="FFFF00"/>
                </a:highlight>
                <a:latin typeface="Roboto" panose="02000000000000000000"/>
                <a:ea typeface="Roboto" panose="02000000000000000000"/>
                <a:cs typeface="Roboto" panose="02000000000000000000"/>
                <a:sym typeface="Roboto" panose="02000000000000000000"/>
              </a:rPr>
              <a:t>https://www.youtube.com/watch?v=AJXUtFfDXHs</a:t>
            </a:r>
            <a:endParaRPr lang="en-US" altLang="en-US" b="1">
              <a:solidFill>
                <a:srgbClr val="0F0F0F"/>
              </a:solidFill>
              <a:highlight>
                <a:srgbClr val="FFFF00"/>
              </a:highlight>
              <a:latin typeface="Roboto" panose="02000000000000000000"/>
              <a:ea typeface="Roboto" panose="02000000000000000000"/>
              <a:cs typeface="Roboto" panose="02000000000000000000"/>
              <a:sym typeface="Roboto" panose="02000000000000000000"/>
            </a:endParaRPr>
          </a:p>
          <a:p>
            <a:pPr marL="0" marR="228600" lvl="0" indent="0" algn="l" rtl="0">
              <a:lnSpc>
                <a:spcPct val="115000"/>
              </a:lnSpc>
              <a:spcBef>
                <a:spcPts val="0"/>
              </a:spcBef>
              <a:spcAft>
                <a:spcPts val="0"/>
              </a:spcAft>
              <a:buClr>
                <a:schemeClr val="dk1"/>
              </a:buClr>
              <a:buSzPts val="750"/>
              <a:buFont typeface="Arial" panose="020B0604020202020204"/>
              <a:buNone/>
            </a:pPr>
            <a:r>
              <a:rPr lang="en-US" altLang="en-US" sz="2200" b="1">
                <a:solidFill>
                  <a:srgbClr val="0F0F0F"/>
                </a:solidFill>
                <a:highlight>
                  <a:srgbClr val="FFFFFF"/>
                </a:highlight>
                <a:latin typeface="Roboto" panose="02000000000000000000"/>
                <a:ea typeface="Roboto" panose="02000000000000000000"/>
                <a:cs typeface="Roboto" panose="02000000000000000000"/>
                <a:sym typeface="Roboto" panose="02000000000000000000"/>
              </a:rPr>
              <a:t>Little Mo' (The Story of Moses) - Animated, with Lyrics /</a:t>
            </a:r>
            <a:r>
              <a:rPr lang="en-US" altLang="en-US" sz="2200" b="1">
                <a:solidFill>
                  <a:srgbClr val="0F0F0F"/>
                </a:solidFill>
                <a:highlight>
                  <a:srgbClr val="FFFF00"/>
                </a:highlight>
                <a:latin typeface="Roboto" panose="02000000000000000000"/>
                <a:ea typeface="Roboto" panose="02000000000000000000"/>
                <a:cs typeface="Roboto" panose="02000000000000000000"/>
                <a:sym typeface="Roboto" panose="02000000000000000000"/>
              </a:rPr>
              <a:t> Time </a:t>
            </a:r>
            <a:r>
              <a:rPr lang="en-US" altLang="zh-CN" sz="2200" b="1">
                <a:solidFill>
                  <a:srgbClr val="0F0F0F"/>
                </a:solidFill>
                <a:highlight>
                  <a:srgbClr val="FFFF00"/>
                </a:highlight>
                <a:latin typeface="Roboto" panose="02000000000000000000"/>
                <a:ea typeface="SimSun" panose="02010600030101010101" pitchFamily="2" charset="-122"/>
                <a:cs typeface="Roboto" panose="02000000000000000000"/>
                <a:sym typeface="Roboto" panose="02000000000000000000"/>
              </a:rPr>
              <a:t> 3: 39</a:t>
            </a:r>
            <a:endParaRPr lang="en-US" altLang="en-US" sz="2200" b="1">
              <a:solidFill>
                <a:srgbClr val="0F0F0F"/>
              </a:solidFill>
              <a:highlight>
                <a:srgbClr val="FFFFFF"/>
              </a:highlight>
              <a:latin typeface="Roboto" panose="02000000000000000000"/>
              <a:ea typeface="Roboto" panose="02000000000000000000"/>
              <a:cs typeface="Roboto" panose="02000000000000000000"/>
              <a:sym typeface="Roboto" panose="02000000000000000000"/>
            </a:endParaRPr>
          </a:p>
          <a:p>
            <a:pPr marL="0" marR="228600" lvl="0" indent="0" algn="l" rtl="0">
              <a:lnSpc>
                <a:spcPct val="115000"/>
              </a:lnSpc>
              <a:spcBef>
                <a:spcPts val="0"/>
              </a:spcBef>
              <a:spcAft>
                <a:spcPts val="0"/>
              </a:spcAft>
              <a:buClr>
                <a:schemeClr val="dk1"/>
              </a:buClr>
              <a:buSzPts val="750"/>
              <a:buFont typeface="Arial" panose="020B0604020202020204"/>
              <a:buNone/>
            </a:pPr>
            <a:r>
              <a:rPr lang="en-US" altLang="en-US" sz="2200" b="1">
                <a:solidFill>
                  <a:srgbClr val="0F0F0F"/>
                </a:solidFill>
                <a:highlight>
                  <a:srgbClr val="FFFFFF"/>
                </a:highlight>
                <a:latin typeface="Roboto" panose="02000000000000000000"/>
                <a:ea typeface="Roboto" panose="02000000000000000000"/>
                <a:cs typeface="Roboto" panose="02000000000000000000"/>
                <a:sym typeface="Roboto" panose="02000000000000000000"/>
              </a:rPr>
              <a:t>DG Bible Songs</a:t>
            </a:r>
            <a:endParaRPr lang="en-US" altLang="en-US" sz="2200" b="1">
              <a:solidFill>
                <a:srgbClr val="0F0F0F"/>
              </a:solidFill>
              <a:highlight>
                <a:srgbClr val="FFFFFF"/>
              </a:highlight>
              <a:latin typeface="Roboto" panose="02000000000000000000"/>
              <a:ea typeface="Roboto" panose="02000000000000000000"/>
              <a:cs typeface="Roboto" panose="02000000000000000000"/>
              <a:sym typeface="Roboto" panose="02000000000000000000"/>
            </a:endParaRPr>
          </a:p>
          <a:p>
            <a:pPr marL="0" marR="228600" lvl="0" indent="0" algn="ctr" rtl="0">
              <a:lnSpc>
                <a:spcPct val="115000"/>
              </a:lnSpc>
              <a:spcBef>
                <a:spcPts val="0"/>
              </a:spcBef>
              <a:spcAft>
                <a:spcPts val="0"/>
              </a:spcAft>
              <a:buClr>
                <a:schemeClr val="dk1"/>
              </a:buClr>
              <a:buSzPts val="750"/>
              <a:buFont typeface="Arial" panose="020B0604020202020204"/>
              <a:buNone/>
            </a:pPr>
            <a:r>
              <a:rPr lang="en-US" altLang="en-US" b="1">
                <a:solidFill>
                  <a:srgbClr val="0F0F0F"/>
                </a:solidFill>
                <a:highlight>
                  <a:srgbClr val="FFFFFF"/>
                </a:highlight>
                <a:latin typeface="Roboto" panose="02000000000000000000"/>
                <a:ea typeface="Roboto" panose="02000000000000000000"/>
                <a:cs typeface="Roboto" panose="02000000000000000000"/>
                <a:sym typeface="Roboto" panose="02000000000000000000"/>
              </a:rPr>
              <a:t>-</a:t>
            </a:r>
            <a:r>
              <a:rPr lang="en-US" altLang="en-US" b="1">
                <a:solidFill>
                  <a:srgbClr val="FF0000"/>
                </a:solidFill>
                <a:highlight>
                  <a:srgbClr val="FFFF00"/>
                </a:highlight>
                <a:latin typeface="Roboto" panose="02000000000000000000"/>
                <a:ea typeface="Roboto" panose="02000000000000000000"/>
                <a:cs typeface="Roboto" panose="02000000000000000000"/>
                <a:sym typeface="Roboto" panose="02000000000000000000"/>
              </a:rPr>
              <a:t>- God has a plan for your life!!!!</a:t>
            </a:r>
            <a:endParaRPr lang="en-US" altLang="en-US" b="1">
              <a:solidFill>
                <a:srgbClr val="FF0000"/>
              </a:solidFill>
              <a:highlight>
                <a:srgbClr val="FFFF00"/>
              </a:highlight>
              <a:latin typeface="Roboto" panose="02000000000000000000"/>
              <a:ea typeface="Roboto" panose="02000000000000000000"/>
              <a:cs typeface="Roboto" panose="02000000000000000000"/>
              <a:sym typeface="Roboto" panose="02000000000000000000"/>
            </a:endParaRPr>
          </a:p>
        </p:txBody>
      </p:sp>
      <p:pic>
        <p:nvPicPr>
          <p:cNvPr id="188" name="Google Shape;188;p11"/>
          <p:cNvPicPr preferRelativeResize="0"/>
          <p:nvPr/>
        </p:nvPicPr>
        <p:blipFill rotWithShape="1">
          <a:blip r:embed="rId1"/>
          <a:srcRect/>
          <a:stretch>
            <a:fillRect/>
          </a:stretch>
        </p:blipFill>
        <p:spPr>
          <a:xfrm rot="1269426">
            <a:off x="10626315" y="5089880"/>
            <a:ext cx="1218565" cy="1217295"/>
          </a:xfrm>
          <a:prstGeom prst="rect">
            <a:avLst/>
          </a:prstGeom>
          <a:noFill/>
          <a:ln>
            <a:noFill/>
          </a:ln>
        </p:spPr>
      </p:pic>
      <p:sp>
        <p:nvSpPr>
          <p:cNvPr id="2" name="Text Box 1"/>
          <p:cNvSpPr txBox="1"/>
          <p:nvPr/>
        </p:nvSpPr>
        <p:spPr>
          <a:xfrm>
            <a:off x="796925" y="1506220"/>
            <a:ext cx="4748530" cy="2002790"/>
          </a:xfrm>
          <a:prstGeom prst="rect">
            <a:avLst/>
          </a:prstGeom>
          <a:noFill/>
        </p:spPr>
        <p:txBody>
          <a:bodyPr wrap="square" rtlCol="0" anchor="t">
            <a:noAutofit/>
          </a:bodyPr>
          <a:p>
            <a:r>
              <a:rPr lang="en-US" altLang="en-US" sz="1800">
                <a:highlight>
                  <a:srgbClr val="FFFF00"/>
                </a:highlight>
              </a:rPr>
              <a:t>https://www.youtube.com/watch?v=Xlbl_ya_6cM</a:t>
            </a:r>
            <a:endParaRPr lang="en-US" altLang="en-US" sz="1800">
              <a:highlight>
                <a:srgbClr val="FFFF00"/>
              </a:highlight>
            </a:endParaRPr>
          </a:p>
          <a:p>
            <a:r>
              <a:rPr lang="zh-CN" altLang="en-US" sz="2200"/>
              <a:t>【圣经乐园</a:t>
            </a:r>
            <a:r>
              <a:rPr lang="en-US" altLang="en-US" sz="2200"/>
              <a:t>BIBLE GARDEN</a:t>
            </a:r>
            <a:r>
              <a:rPr lang="zh-CN" altLang="en-US" sz="2200"/>
              <a:t>】</a:t>
            </a:r>
            <a:endParaRPr lang="zh-CN" altLang="en-US" sz="2200"/>
          </a:p>
          <a:p>
            <a:r>
              <a:rPr lang="zh-CN" altLang="en-US" sz="2200"/>
              <a:t>（简）诗歌敬拜</a:t>
            </a:r>
            <a:r>
              <a:rPr lang="en-US" altLang="en-US" sz="2200"/>
              <a:t>EP12_</a:t>
            </a:r>
            <a:r>
              <a:rPr lang="zh-CN" altLang="en-US" sz="2200"/>
              <a:t>《小小摩西》</a:t>
            </a:r>
            <a:endParaRPr lang="zh-CN" altLang="en-US" sz="2200"/>
          </a:p>
          <a:p>
            <a:r>
              <a:rPr lang="en-US" altLang="en-US" sz="2200"/>
              <a:t>CGN Chinese/ </a:t>
            </a:r>
            <a:r>
              <a:rPr lang="en-US" altLang="en-US" sz="2200">
                <a:highlight>
                  <a:srgbClr val="FFFF00"/>
                </a:highlight>
              </a:rPr>
              <a:t>Time 1:40</a:t>
            </a:r>
            <a:endParaRPr lang="en-US" altLang="en-US" sz="2200">
              <a:highlight>
                <a:srgbClr val="FFFF00"/>
              </a:highlight>
            </a:endParaRPr>
          </a:p>
          <a:p>
            <a:endParaRPr lang="en-US"/>
          </a:p>
          <a:p>
            <a:endParaRPr lang="en-US"/>
          </a:p>
        </p:txBody>
      </p:sp>
      <p:pic>
        <p:nvPicPr>
          <p:cNvPr id="3" name="Google Shape;185;p11"/>
          <p:cNvPicPr preferRelativeResize="0"/>
          <p:nvPr/>
        </p:nvPicPr>
        <p:blipFill rotWithShape="1">
          <a:blip r:embed="rId1"/>
          <a:srcRect/>
          <a:stretch>
            <a:fillRect/>
          </a:stretch>
        </p:blipFill>
        <p:spPr>
          <a:xfrm rot="3129426">
            <a:off x="10626315" y="1619293"/>
            <a:ext cx="1218565" cy="1217295"/>
          </a:xfrm>
          <a:prstGeom prst="rect">
            <a:avLst/>
          </a:prstGeom>
          <a:noFill/>
          <a:ln>
            <a:noFill/>
          </a:ln>
        </p:spPr>
      </p:pic>
      <p:pic>
        <p:nvPicPr>
          <p:cNvPr id="1" name="Picture 0"/>
          <p:cNvPicPr>
            <a:picLocks noChangeAspect="1"/>
          </p:cNvPicPr>
          <p:nvPr/>
        </p:nvPicPr>
        <p:blipFill>
          <a:blip r:embed="rId2"/>
          <a:stretch>
            <a:fillRect/>
          </a:stretch>
        </p:blipFill>
        <p:spPr>
          <a:xfrm>
            <a:off x="7104380" y="1341120"/>
            <a:ext cx="3241040" cy="2063750"/>
          </a:xfrm>
          <a:prstGeom prst="rect">
            <a:avLst/>
          </a:prstGeom>
        </p:spPr>
      </p:pic>
      <p:pic>
        <p:nvPicPr>
          <p:cNvPr id="4" name="Picture 3"/>
          <p:cNvPicPr>
            <a:picLocks noChangeAspect="1"/>
          </p:cNvPicPr>
          <p:nvPr/>
        </p:nvPicPr>
        <p:blipFill>
          <a:blip r:embed="rId3"/>
          <a:stretch>
            <a:fillRect/>
          </a:stretch>
        </p:blipFill>
        <p:spPr>
          <a:xfrm>
            <a:off x="5880100" y="3898900"/>
            <a:ext cx="3498215" cy="20097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12"/>
          <p:cNvSpPr txBox="1"/>
          <p:nvPr/>
        </p:nvSpPr>
        <p:spPr>
          <a:xfrm>
            <a:off x="3721735" y="2178685"/>
            <a:ext cx="6195060" cy="15417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rgbClr val="FF5050"/>
                </a:solidFill>
                <a:latin typeface="Arial" panose="020B0604020202020204"/>
                <a:ea typeface="Arial" panose="020B0604020202020204"/>
                <a:cs typeface="Arial" panose="020B0604020202020204"/>
                <a:sym typeface="Arial" panose="020B0604020202020204"/>
              </a:rPr>
              <a:t>MORE。。。。。。</a:t>
            </a:r>
            <a:endParaRPr sz="5400" b="1">
              <a:solidFill>
                <a:srgbClr val="FF505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13"/>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rgbClr val="FF5050"/>
                </a:solidFill>
                <a:latin typeface="Arial" panose="020B0604020202020204"/>
                <a:ea typeface="Arial" panose="020B0604020202020204"/>
                <a:cs typeface="Arial" panose="020B0604020202020204"/>
                <a:sym typeface="Arial" panose="020B0604020202020204"/>
              </a:rPr>
              <a:t>More。。。。 </a:t>
            </a:r>
            <a:r>
              <a:rPr lang="en-US">
                <a:solidFill>
                  <a:srgbClr val="000000"/>
                </a:solidFill>
                <a:latin typeface="Arial" panose="020B0604020202020204"/>
                <a:ea typeface="Arial" panose="020B0604020202020204"/>
                <a:cs typeface="Arial" panose="020B0604020202020204"/>
                <a:sym typeface="Arial" panose="020B0604020202020204"/>
              </a:rPr>
              <a:t>恩言慧語-- For parents</a:t>
            </a:r>
            <a:endParaRPr lang="en-US">
              <a:solidFill>
                <a:srgbClr val="000000"/>
              </a:solidFill>
              <a:latin typeface="Arial" panose="020B0604020202020204"/>
              <a:ea typeface="Arial" panose="020B0604020202020204"/>
              <a:cs typeface="Arial" panose="020B0604020202020204"/>
              <a:sym typeface="Arial" panose="020B0604020202020204"/>
            </a:endParaRPr>
          </a:p>
        </p:txBody>
      </p:sp>
      <p:sp>
        <p:nvSpPr>
          <p:cNvPr id="200" name="Google Shape;200;p13"/>
          <p:cNvSpPr txBox="1"/>
          <p:nvPr>
            <p:ph type="body" idx="1"/>
          </p:nvPr>
        </p:nvSpPr>
        <p:spPr>
          <a:xfrm>
            <a:off x="457200" y="967740"/>
            <a:ext cx="4679950" cy="516001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Arial" panose="020B0604020202020204"/>
              <a:buNone/>
            </a:pPr>
            <a:r>
              <a:rPr lang="en-US" sz="2400"/>
              <a:t>https://www.youtube.com/watch?v=hzHWO-DmzVE</a:t>
            </a:r>
            <a:endParaRPr sz="2400"/>
          </a:p>
          <a:p>
            <a:pPr marL="0" lvl="0" indent="0" algn="l" rtl="0">
              <a:spcBef>
                <a:spcPts val="440"/>
              </a:spcBef>
              <a:spcAft>
                <a:spcPts val="0"/>
              </a:spcAft>
              <a:buClr>
                <a:srgbClr val="0F0F0F"/>
              </a:buClr>
              <a:buSzPts val="2200"/>
              <a:buFont typeface="Roboto" panose="02000000000000000000"/>
              <a:buNone/>
            </a:pPr>
            <a:r>
              <a:rPr lang="en-US" sz="2200" b="1">
                <a:solidFill>
                  <a:srgbClr val="0F0F0F"/>
                </a:solidFill>
                <a:highlight>
                  <a:srgbClr val="FFFF00"/>
                </a:highlight>
                <a:latin typeface="Roboto" panose="02000000000000000000"/>
                <a:ea typeface="Roboto" panose="02000000000000000000"/>
                <a:cs typeface="Roboto" panose="02000000000000000000"/>
                <a:sym typeface="Roboto" panose="02000000000000000000"/>
              </a:rPr>
              <a:t>摩西逃往米甸</a:t>
            </a:r>
            <a:r>
              <a:rPr lang="en-US" sz="2200" b="1">
                <a:solidFill>
                  <a:srgbClr val="0F0F0F"/>
                </a:solidFill>
                <a:latin typeface="Roboto" panose="02000000000000000000"/>
                <a:ea typeface="Roboto" panose="02000000000000000000"/>
                <a:cs typeface="Roboto" panose="02000000000000000000"/>
                <a:sym typeface="Roboto" panose="02000000000000000000"/>
              </a:rPr>
              <a:t>｜晨禱讀經 Ep.129｜</a:t>
            </a:r>
            <a:r>
              <a:rPr lang="en-US" sz="2200" b="1">
                <a:solidFill>
                  <a:srgbClr val="0F0F0F"/>
                </a:solidFill>
                <a:highlight>
                  <a:srgbClr val="FFFF00"/>
                </a:highlight>
                <a:latin typeface="Roboto" panose="02000000000000000000"/>
                <a:ea typeface="Roboto" panose="02000000000000000000"/>
                <a:cs typeface="Roboto" panose="02000000000000000000"/>
                <a:sym typeface="Roboto" panose="02000000000000000000"/>
              </a:rPr>
              <a:t>出埃及記第二章15-25節</a:t>
            </a:r>
            <a:r>
              <a:rPr lang="en-US" sz="2200" b="1">
                <a:solidFill>
                  <a:srgbClr val="0F0F0F"/>
                </a:solidFill>
                <a:latin typeface="Roboto" panose="02000000000000000000"/>
                <a:ea typeface="Roboto" panose="02000000000000000000"/>
                <a:cs typeface="Roboto" panose="02000000000000000000"/>
                <a:sym typeface="Roboto" panose="02000000000000000000"/>
              </a:rPr>
              <a:t>｜</a:t>
            </a:r>
            <a:endParaRPr sz="2200" b="1">
              <a:solidFill>
                <a:srgbClr val="0F0F0F"/>
              </a:solidFill>
              <a:latin typeface="Roboto" panose="02000000000000000000"/>
              <a:ea typeface="Roboto" panose="02000000000000000000"/>
              <a:cs typeface="Roboto" panose="02000000000000000000"/>
              <a:sym typeface="Roboto" panose="02000000000000000000"/>
            </a:endParaRPr>
          </a:p>
          <a:p>
            <a:pPr marL="0" lvl="0" indent="0" algn="l" rtl="0">
              <a:spcBef>
                <a:spcPts val="440"/>
              </a:spcBef>
              <a:spcAft>
                <a:spcPts val="0"/>
              </a:spcAft>
              <a:buClr>
                <a:srgbClr val="0F0F0F"/>
              </a:buClr>
              <a:buSzPts val="2200"/>
              <a:buFont typeface="Roboto" panose="02000000000000000000"/>
              <a:buNone/>
            </a:pPr>
            <a:r>
              <a:rPr lang="en-US" sz="2200" b="1">
                <a:solidFill>
                  <a:srgbClr val="0F0F0F"/>
                </a:solidFill>
                <a:latin typeface="Roboto" panose="02000000000000000000"/>
                <a:ea typeface="Roboto" panose="02000000000000000000"/>
                <a:cs typeface="Roboto" panose="02000000000000000000"/>
                <a:sym typeface="Roboto" panose="02000000000000000000"/>
              </a:rPr>
              <a:t>王世欽牧師｜ Apr 17, 2024  </a:t>
            </a:r>
            <a:endParaRPr sz="2200" b="1">
              <a:solidFill>
                <a:srgbClr val="0F0F0F"/>
              </a:solidFill>
              <a:latin typeface="Roboto" panose="02000000000000000000"/>
              <a:ea typeface="Roboto" panose="02000000000000000000"/>
              <a:cs typeface="Roboto" panose="02000000000000000000"/>
              <a:sym typeface="Roboto" panose="02000000000000000000"/>
            </a:endParaRPr>
          </a:p>
          <a:p>
            <a:pPr marL="0" lvl="0" indent="0" algn="l" rtl="0">
              <a:spcBef>
                <a:spcPts val="480"/>
              </a:spcBef>
              <a:spcAft>
                <a:spcPts val="0"/>
              </a:spcAft>
              <a:buClr>
                <a:srgbClr val="0F0F0F"/>
              </a:buClr>
              <a:buSzPts val="2400"/>
              <a:buFont typeface="Roboto" panose="02000000000000000000"/>
              <a:buNone/>
            </a:pPr>
            <a:r>
              <a:rPr lang="en-US" sz="2400" b="1">
                <a:solidFill>
                  <a:srgbClr val="0F0F0F"/>
                </a:solidFill>
                <a:latin typeface="Roboto" panose="02000000000000000000"/>
                <a:ea typeface="Roboto" panose="02000000000000000000"/>
                <a:cs typeface="Roboto" panose="02000000000000000000"/>
                <a:sym typeface="Roboto" panose="02000000000000000000"/>
              </a:rPr>
              <a:t>Time: 23:24 </a:t>
            </a:r>
            <a:endParaRPr sz="2400" b="1">
              <a:solidFill>
                <a:srgbClr val="0F0F0F"/>
              </a:solidFill>
              <a:latin typeface="Roboto" panose="02000000000000000000"/>
              <a:ea typeface="Roboto" panose="02000000000000000000"/>
              <a:cs typeface="Roboto" panose="02000000000000000000"/>
              <a:sym typeface="Roboto" panose="02000000000000000000"/>
            </a:endParaRPr>
          </a:p>
          <a:p>
            <a:pPr marL="0" lvl="0" indent="0" algn="l" rtl="0">
              <a:spcBef>
                <a:spcPts val="480"/>
              </a:spcBef>
              <a:spcAft>
                <a:spcPts val="0"/>
              </a:spcAft>
              <a:buClr>
                <a:srgbClr val="0F0F0F"/>
              </a:buClr>
              <a:buSzPts val="2400"/>
              <a:buFont typeface="Roboto" panose="02000000000000000000"/>
              <a:buNone/>
            </a:pPr>
            <a:r>
              <a:rPr lang="en-US" sz="2400" u="sng">
                <a:solidFill>
                  <a:srgbClr val="0F0F0F"/>
                </a:solidFill>
                <a:latin typeface="Roboto" panose="02000000000000000000"/>
                <a:ea typeface="Roboto" panose="02000000000000000000"/>
                <a:cs typeface="Roboto" panose="02000000000000000000"/>
                <a:sym typeface="Roboto" panose="02000000000000000000"/>
                <a:hlinkClick r:id="rId1"/>
              </a:rPr>
              <a:t>幸福城市教會HCC</a:t>
            </a:r>
            <a:endParaRPr sz="2400" b="1">
              <a:solidFill>
                <a:srgbClr val="0F0F0F"/>
              </a:solidFill>
              <a:latin typeface="Roboto" panose="02000000000000000000"/>
              <a:ea typeface="Roboto" panose="02000000000000000000"/>
              <a:cs typeface="Roboto" panose="02000000000000000000"/>
              <a:sym typeface="Roboto" panose="02000000000000000000"/>
            </a:endParaRPr>
          </a:p>
          <a:p>
            <a:pPr marL="0" lvl="0" indent="0" algn="l" rtl="0">
              <a:spcBef>
                <a:spcPts val="480"/>
              </a:spcBef>
              <a:spcAft>
                <a:spcPts val="0"/>
              </a:spcAft>
              <a:buClr>
                <a:srgbClr val="0F0F0F"/>
              </a:buClr>
              <a:buSzPts val="2400"/>
              <a:buFont typeface="Roboto" panose="02000000000000000000"/>
              <a:buNone/>
            </a:pPr>
            <a:r>
              <a:rPr lang="en-US" sz="2400" b="1">
                <a:solidFill>
                  <a:srgbClr val="0F0F0F"/>
                </a:solidFill>
                <a:latin typeface="Roboto" panose="02000000000000000000"/>
                <a:ea typeface="Roboto" panose="02000000000000000000"/>
                <a:cs typeface="Roboto" panose="02000000000000000000"/>
                <a:sym typeface="Roboto" panose="02000000000000000000"/>
              </a:rPr>
              <a:t>《摩西逃往米甸》</a:t>
            </a:r>
            <a:endParaRPr sz="2400" b="1">
              <a:solidFill>
                <a:srgbClr val="0F0F0F"/>
              </a:solidFill>
              <a:latin typeface="Roboto" panose="02000000000000000000"/>
              <a:ea typeface="Roboto" panose="02000000000000000000"/>
              <a:cs typeface="Roboto" panose="02000000000000000000"/>
              <a:sym typeface="Roboto" panose="02000000000000000000"/>
            </a:endParaRPr>
          </a:p>
          <a:p>
            <a:pPr marL="0" lvl="0" indent="0" algn="l" rtl="0">
              <a:spcBef>
                <a:spcPts val="400"/>
              </a:spcBef>
              <a:spcAft>
                <a:spcPts val="0"/>
              </a:spcAft>
              <a:buClr>
                <a:srgbClr val="0F0F0F"/>
              </a:buClr>
              <a:buSzPts val="2000"/>
              <a:buFont typeface="Roboto" panose="02000000000000000000"/>
              <a:buNone/>
            </a:pPr>
            <a:r>
              <a:rPr lang="en-US" sz="2000" b="1">
                <a:solidFill>
                  <a:srgbClr val="0F0F0F"/>
                </a:solidFill>
                <a:latin typeface="Roboto" panose="02000000000000000000"/>
                <a:ea typeface="Roboto" panose="02000000000000000000"/>
                <a:cs typeface="Roboto" panose="02000000000000000000"/>
                <a:sym typeface="Roboto" panose="02000000000000000000"/>
              </a:rPr>
              <a:t>在跟隨神的道路中，有時候我們會灰心喪志，放棄或是遺忘神所給我們的命定；但是神卻不會忘記祂的應許，也不停止祂的計劃。祂甚至能夠趁著我們身處曠野的時候在我們生命中動工，使我們可以承接祂給我們的使命。</a:t>
            </a:r>
            <a:endParaRPr sz="2000" b="1">
              <a:solidFill>
                <a:srgbClr val="0F0F0F"/>
              </a:solidFill>
              <a:latin typeface="Roboto" panose="02000000000000000000"/>
              <a:ea typeface="Roboto" panose="02000000000000000000"/>
              <a:cs typeface="Roboto" panose="02000000000000000000"/>
              <a:sym typeface="Roboto" panose="02000000000000000000"/>
            </a:endParaRPr>
          </a:p>
          <a:p>
            <a:pPr marL="342900" lvl="0" indent="-190500" algn="l" rtl="0">
              <a:spcBef>
                <a:spcPts val="480"/>
              </a:spcBef>
              <a:spcAft>
                <a:spcPts val="0"/>
              </a:spcAft>
              <a:buClr>
                <a:schemeClr val="dk1"/>
              </a:buClr>
              <a:buSzPts val="2400"/>
              <a:buFont typeface="Arial" panose="020B0604020202020204"/>
              <a:buNone/>
            </a:pPr>
            <a:endParaRPr sz="2400" b="1">
              <a:solidFill>
                <a:srgbClr val="0F0F0F"/>
              </a:solidFill>
              <a:latin typeface="Roboto" panose="02000000000000000000"/>
              <a:ea typeface="Roboto" panose="02000000000000000000"/>
              <a:cs typeface="Roboto" panose="02000000000000000000"/>
              <a:sym typeface="Roboto" panose="02000000000000000000"/>
            </a:endParaRPr>
          </a:p>
          <a:p>
            <a:pPr marL="342900" lvl="0" indent="-139700" algn="l" rtl="0">
              <a:spcBef>
                <a:spcPts val="640"/>
              </a:spcBef>
              <a:spcAft>
                <a:spcPts val="0"/>
              </a:spcAft>
              <a:buClr>
                <a:schemeClr val="dk1"/>
              </a:buClr>
              <a:buSzPts val="3200"/>
              <a:buFont typeface="Arial" panose="020B0604020202020204"/>
              <a:buNone/>
            </a:pPr>
          </a:p>
          <a:p>
            <a:pPr marL="342900" lvl="0" indent="-139700" algn="l" rtl="0">
              <a:spcBef>
                <a:spcPts val="640"/>
              </a:spcBef>
              <a:spcAft>
                <a:spcPts val="0"/>
              </a:spcAft>
              <a:buClr>
                <a:schemeClr val="dk1"/>
              </a:buClr>
              <a:buSzPts val="3200"/>
              <a:buFont typeface="Arial" panose="020B0604020202020204"/>
              <a:buNone/>
            </a:pPr>
            <a:endParaRPr b="1" i="0">
              <a:solidFill>
                <a:srgbClr val="0F0F0F"/>
              </a:solidFill>
              <a:latin typeface="Roboto" panose="02000000000000000000"/>
              <a:ea typeface="Roboto" panose="02000000000000000000"/>
              <a:cs typeface="Roboto" panose="02000000000000000000"/>
              <a:sym typeface="Roboto" panose="02000000000000000000"/>
            </a:endParaRPr>
          </a:p>
          <a:p>
            <a:pPr marL="342900" lvl="0" indent="-139700" algn="l" rtl="0">
              <a:spcBef>
                <a:spcPts val="640"/>
              </a:spcBef>
              <a:spcAft>
                <a:spcPts val="0"/>
              </a:spcAft>
              <a:buClr>
                <a:schemeClr val="dk1"/>
              </a:buClr>
              <a:buSzPts val="3200"/>
              <a:buFont typeface="Arial" panose="020B0604020202020204"/>
              <a:buNone/>
            </a:pPr>
          </a:p>
        </p:txBody>
      </p:sp>
      <p:pic>
        <p:nvPicPr>
          <p:cNvPr id="201" name="Google Shape;201;p13" descr="《摩西逃往米甸》&#10;在跟隨神的道路中，有時候我們會灰心喪志，放棄或是遺忘神所給我們的命定；但是神卻不會忘記祂的應許，也不停止祂的計劃。祂甚至能夠趁著我們身處曠野的時候在我們生命中動工，使我們可以承接祂給我們的使命。&#10;&#10;【出埃及記  2:15-25】&#10;15 法老聽見這事，就想殺摩西，但摩西躲避法老，逃往米甸地居住。16 一日，他在井旁坐下，米甸的祭司有七個女兒，她們來打水，打滿了槽，要飲父親的群羊。17 有牧羊的人來把她們趕走了，摩西卻起來幫助她們，又飲了她們的群羊。18 她們來到父親流珥那裡，他說：「今日你們為何來得這麼快呢？」19 她們說：「有一個埃及人救我們脫離牧羊人的手，並且為我們打水飲了群羊。」20 他對女兒們說：「那個人在哪裡？你們為甚麼撇下他呢？你們去請他來吃飯。」21 摩西甘心和那人同住；那人把他的女兒西坡拉給摩西為妻。22 西坡拉生了一個兒子，摩西給他起名叫革舜，意思說：「因我在外邦作了寄居的。」23 過了多年，埃及王死了。以色列人因做苦工，就歎息哀求，他們的哀聲達於神。24 神聽見他們的哀聲，就記念他與亞伯拉罕、以撒、雅各所立的約。25 神看顧以色列人，也知道他們的苦情。 &#10;&#10;HCC晨禱讀經第129集&#10;#幸福城市教會&#10;#晨禱 #禱告 #pray&#10;#聖經 #bible&#10;&#10;=============================================================================&#10;&#10;【奉獻資訊】&#10;&#10;戶名：社團法人中華幸福影響力協會&#10;協會帳戶：台北富邦銀行大直分行&#10;(012) 751-120-004714&#10;&#10;若您使用ATM轉帳、銀行匯款等方式奉獻，請填寫此表單：&#10;https://reurl.cc/mqLprV&#10;&#10;=============================================================================&#10;&#10;更多活動消息請關注以下網站～&#10;&#10;幸福城市教會 Facebook： http://www.facebook.com/HappyCityChurch&#10;幸福城市教會 Instagram：@happycitychurch&#10;加入幸福城市教會LINE@好友：http://lin.ee/JaBbyXM" title="摩西逃往米甸｜晨禱讀經 Ep.129｜出埃及記第二章15-25節｜王世欽牧師">
            <a:hlinkClick r:id="rId2"/>
          </p:cNvPr>
          <p:cNvPicPr preferRelativeResize="0"/>
          <p:nvPr/>
        </p:nvPicPr>
        <p:blipFill>
          <a:blip r:embed="rId3"/>
          <a:stretch>
            <a:fillRect/>
          </a:stretch>
        </p:blipFill>
        <p:spPr>
          <a:xfrm>
            <a:off x="5632250" y="1460725"/>
            <a:ext cx="5263700" cy="3936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1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br>
              <a:rPr lang="en-US"/>
            </a:br>
            <a:endParaRPr lang="en-US"/>
          </a:p>
        </p:txBody>
      </p:sp>
      <p:sp>
        <p:nvSpPr>
          <p:cNvPr id="2" name="Text Placeholder 1"/>
          <p:cNvSpPr/>
          <p:nvPr>
            <p:ph type="body" idx="1"/>
          </p:nvPr>
        </p:nvSpPr>
        <p:spPr/>
        <p:txBody>
          <a:bodyPr/>
          <a:p>
            <a:endParaRPr lang="en-US"/>
          </a:p>
        </p:txBody>
      </p:sp>
      <p:graphicFrame>
        <p:nvGraphicFramePr>
          <p:cNvPr id="207" name="Google Shape;207;p14"/>
          <p:cNvGraphicFramePr/>
          <p:nvPr/>
        </p:nvGraphicFramePr>
        <p:xfrm>
          <a:off x="609600" y="1649095"/>
          <a:ext cx="10972800" cy="4622800"/>
        </p:xfrm>
        <a:graphic>
          <a:graphicData uri="http://schemas.openxmlformats.org/drawingml/2006/table">
            <a:tbl>
              <a:tblPr firstRow="1" bandRow="1">
                <a:noFill/>
                <a:tableStyleId>{042B691C-4E0D-49C7-8DAF-82D515660D2E}</a:tableStyleId>
              </a:tblPr>
              <a:tblGrid>
                <a:gridCol w="5455925"/>
                <a:gridCol w="5516875"/>
              </a:tblGrid>
              <a:tr h="934725">
                <a:tc gridSpan="2">
                  <a:txBody>
                    <a:bodyPr/>
                    <a:lstStyle/>
                    <a:p>
                      <a:pPr marL="0" marR="0" lvl="0" indent="0" algn="ctr" rtl="0">
                        <a:spcBef>
                          <a:spcPts val="0"/>
                        </a:spcBef>
                        <a:spcAft>
                          <a:spcPts val="0"/>
                        </a:spcAft>
                        <a:buClr>
                          <a:schemeClr val="dk1"/>
                        </a:buClr>
                        <a:buSzPts val="2400"/>
                        <a:buFont typeface="Arial" panose="020B0604020202020204"/>
                        <a:buNone/>
                      </a:pPr>
                      <a:r>
                        <a:rPr lang="en-US" sz="2400" u="none" strike="noStrike" cap="none"/>
                        <a:t>More ... </a:t>
                      </a:r>
                      <a:endParaRPr sz="2400" u="none" strike="noStrike" cap="none"/>
                    </a:p>
                    <a:p>
                      <a:pPr marL="0" marR="0" lvl="0" indent="0" algn="ctr" rtl="0">
                        <a:spcBef>
                          <a:spcPts val="0"/>
                        </a:spcBef>
                        <a:spcAft>
                          <a:spcPts val="0"/>
                        </a:spcAft>
                        <a:buClr>
                          <a:schemeClr val="dk1"/>
                        </a:buClr>
                        <a:buSzPts val="2400"/>
                        <a:buFont typeface="Arial" panose="020B0604020202020204"/>
                        <a:buNone/>
                      </a:pPr>
                      <a:r>
                        <a:rPr lang="en-US" sz="2400" u="none" strike="noStrike" cap="none"/>
                        <a:t>for children &amp; Parents                            </a:t>
                      </a:r>
                      <a:endParaRPr sz="2400" u="none" strike="noStrike" cap="none"/>
                    </a:p>
                  </a:txBody>
                  <a:tcPr marL="91450" marR="91450" marT="45725" marB="45725"/>
                </a:tc>
                <a:tc hMerge="1">
                  <a:tcPr/>
                </a:tc>
              </a:tr>
              <a:tr h="3688075">
                <a:tc>
                  <a:txBody>
                    <a:bodyPr/>
                    <a:lstStyle/>
                    <a:p>
                      <a:pPr marL="0" marR="0" lvl="0" indent="0" algn="l" rtl="0">
                        <a:spcBef>
                          <a:spcPts val="0"/>
                        </a:spcBef>
                        <a:spcAft>
                          <a:spcPts val="0"/>
                        </a:spcAft>
                        <a:buClr>
                          <a:schemeClr val="dk1"/>
                        </a:buClr>
                        <a:buSzPts val="2800"/>
                        <a:buFont typeface="Arial" panose="020B0604020202020204"/>
                        <a:buNone/>
                      </a:pPr>
                      <a:r>
                        <a:rPr lang="en-US" sz="2800" u="none" strike="noStrike" cap="none"/>
                        <a:t>1.  </a:t>
                      </a:r>
                      <a:r>
                        <a:rPr lang="en-US" sz="2800" u="none" strike="noStrike" cap="none">
                          <a:solidFill>
                            <a:srgbClr val="FF0000"/>
                          </a:solidFill>
                        </a:rPr>
                        <a:t>幸福兒童樂園【20200828】出埃及記</a:t>
                      </a:r>
                      <a:r>
                        <a:rPr lang="en-US" sz="2800" u="none" strike="noStrike" cap="none">
                          <a:solidFill>
                            <a:srgbClr val="FF0000"/>
                          </a:solidFill>
                          <a:highlight>
                            <a:srgbClr val="FFFF00"/>
                          </a:highlight>
                        </a:rPr>
                        <a:t>2:11~22</a:t>
                      </a:r>
                      <a:r>
                        <a:rPr lang="en-US" sz="2800" u="none" strike="noStrike" cap="none">
                          <a:solidFill>
                            <a:srgbClr val="FF0000"/>
                          </a:solidFill>
                        </a:rPr>
                        <a:t>／兒童教育</a:t>
                      </a:r>
                      <a:endParaRPr sz="2800" u="none" strike="noStrike" cap="none">
                        <a:solidFill>
                          <a:srgbClr val="FF0000"/>
                        </a:solidFill>
                      </a:endParaRPr>
                    </a:p>
                    <a:p>
                      <a:pPr marL="0" marR="0" lvl="0" indent="0" algn="l" rtl="0">
                        <a:spcBef>
                          <a:spcPts val="0"/>
                        </a:spcBef>
                        <a:spcAft>
                          <a:spcPts val="0"/>
                        </a:spcAft>
                        <a:buClr>
                          <a:srgbClr val="FF0000"/>
                        </a:buClr>
                        <a:buSzPts val="2800"/>
                        <a:buFont typeface="Arial" panose="020B0604020202020204"/>
                        <a:buNone/>
                      </a:pPr>
                      <a:r>
                        <a:rPr lang="en-US" sz="2800" u="none" strike="noStrike" cap="none">
                          <a:solidFill>
                            <a:srgbClr val="FF0000"/>
                          </a:solidFill>
                        </a:rPr>
                        <a:t>泰山幸福教會 </a:t>
                      </a:r>
                      <a:r>
                        <a:rPr lang="en-US" sz="2800" u="none" strike="noStrike" cap="none">
                          <a:solidFill>
                            <a:srgbClr val="FF0000"/>
                          </a:solidFill>
                          <a:highlight>
                            <a:srgbClr val="FFFF00"/>
                          </a:highlight>
                        </a:rPr>
                        <a:t>-- </a:t>
                      </a:r>
                      <a:r>
                        <a:rPr lang="en-US" sz="2400" u="none" strike="noStrike" cap="none">
                          <a:solidFill>
                            <a:srgbClr val="FF0000"/>
                          </a:solidFill>
                          <a:highlight>
                            <a:srgbClr val="FFFF00"/>
                          </a:highlight>
                        </a:rPr>
                        <a:t>中英文讀聖經&amp;教學</a:t>
                      </a:r>
                      <a:endParaRPr sz="2800" u="none" strike="noStrike" cap="none">
                        <a:solidFill>
                          <a:srgbClr val="FF0000"/>
                        </a:solidFill>
                        <a:highlight>
                          <a:srgbClr val="FFFF00"/>
                        </a:highlight>
                      </a:endParaRPr>
                    </a:p>
                    <a:p>
                      <a:pPr marL="0" marR="0" lvl="0" indent="0" algn="l" rtl="0">
                        <a:spcBef>
                          <a:spcPts val="0"/>
                        </a:spcBef>
                        <a:spcAft>
                          <a:spcPts val="0"/>
                        </a:spcAft>
                        <a:buClr>
                          <a:schemeClr val="dk1"/>
                        </a:buClr>
                        <a:buSzPts val="2800"/>
                        <a:buFont typeface="Arial" panose="020B0604020202020204"/>
                        <a:buNone/>
                      </a:pPr>
                      <a:r>
                        <a:rPr lang="en-US" sz="2800" u="none" strike="noStrike" cap="none">
                          <a:highlight>
                            <a:srgbClr val="FFFF00"/>
                          </a:highlight>
                        </a:rPr>
                        <a:t>Time：10:46</a:t>
                      </a:r>
                      <a:endParaRPr sz="2800" u="none" strike="noStrike" cap="none">
                        <a:highlight>
                          <a:srgbClr val="FFFF00"/>
                        </a:highlight>
                      </a:endParaRPr>
                    </a:p>
                    <a:p>
                      <a:pPr marL="0" marR="0" lvl="0" indent="0" algn="l" rtl="0">
                        <a:spcBef>
                          <a:spcPts val="0"/>
                        </a:spcBef>
                        <a:spcAft>
                          <a:spcPts val="0"/>
                        </a:spcAft>
                        <a:buClr>
                          <a:schemeClr val="dk1"/>
                        </a:buClr>
                        <a:buSzPts val="2800"/>
                        <a:buFont typeface="Arial" panose="020B0604020202020204"/>
                        <a:buNone/>
                      </a:pPr>
                      <a:r>
                        <a:rPr lang="en-US" sz="2700" u="none" strike="noStrike" cap="none"/>
                        <a:t>https://www.youtube.com/watch?v=rHVSdFXLY5o</a:t>
                      </a:r>
                      <a:endParaRPr sz="2700" u="none" strike="noStrike" cap="none"/>
                    </a:p>
                  </a:txBody>
                  <a:tcPr marL="91450" marR="91450" marT="45725" marB="45725"/>
                </a:tc>
                <a:tc>
                  <a:txBody>
                    <a:bodyPr/>
                    <a:lstStyle/>
                    <a:p>
                      <a:pPr marL="0" marR="0" lvl="0" indent="0" algn="l" rtl="0">
                        <a:spcBef>
                          <a:spcPts val="0"/>
                        </a:spcBef>
                        <a:spcAft>
                          <a:spcPts val="0"/>
                        </a:spcAft>
                        <a:buNone/>
                      </a:pPr>
                      <a:r>
                        <a:rPr lang="en-US" altLang="en-US" sz="2000">
                          <a:highlight>
                            <a:srgbClr val="FFFF00"/>
                          </a:highlight>
                          <a:sym typeface="+mn-ea"/>
                        </a:rPr>
                        <a:t>https://www.youtube.com/watch?v=xSW7zWldxRY</a:t>
                      </a:r>
                      <a:endParaRPr lang="en-US" altLang="en-US" sz="2000">
                        <a:highlight>
                          <a:srgbClr val="FFFF00"/>
                        </a:highlight>
                      </a:endParaRPr>
                    </a:p>
                    <a:p>
                      <a:pPr marL="0" marR="0" lvl="0" indent="0" algn="l" rtl="0">
                        <a:spcBef>
                          <a:spcPts val="0"/>
                        </a:spcBef>
                        <a:spcAft>
                          <a:spcPts val="0"/>
                        </a:spcAft>
                        <a:buNone/>
                      </a:pPr>
                      <a:endParaRPr lang="en-US" sz="1600"/>
                    </a:p>
                    <a:p>
                      <a:pPr marL="0" marR="0" lvl="0" indent="0" algn="l" rtl="0">
                        <a:spcBef>
                          <a:spcPts val="0"/>
                        </a:spcBef>
                        <a:spcAft>
                          <a:spcPts val="0"/>
                        </a:spcAft>
                        <a:buNone/>
                      </a:pPr>
                      <a:r>
                        <a:rPr lang="en-US" altLang="en-US" sz="1600">
                          <a:sym typeface="+mn-ea"/>
                        </a:rPr>
                        <a:t>Moses Flees Egypt | Exodus 2 | Animated Bible Story for Kids</a:t>
                      </a:r>
                      <a:endParaRPr lang="en-US" altLang="en-US" sz="1600"/>
                    </a:p>
                    <a:p>
                      <a:pPr marL="0" marR="0" lvl="0" indent="0" algn="l" rtl="0">
                        <a:spcBef>
                          <a:spcPts val="0"/>
                        </a:spcBef>
                        <a:spcAft>
                          <a:spcPts val="0"/>
                        </a:spcAft>
                        <a:buNone/>
                      </a:pPr>
                      <a:r>
                        <a:rPr lang="en-US" altLang="en-US" sz="1600">
                          <a:sym typeface="+mn-ea"/>
                        </a:rPr>
                        <a:t>Jun 30, 2025  </a:t>
                      </a:r>
                      <a:endParaRPr lang="en-US" altLang="en-US" sz="1600"/>
                    </a:p>
                    <a:p>
                      <a:pPr marL="0" marR="0" lvl="0" indent="0" algn="l" rtl="0">
                        <a:spcBef>
                          <a:spcPts val="0"/>
                        </a:spcBef>
                        <a:spcAft>
                          <a:spcPts val="0"/>
                        </a:spcAft>
                        <a:buNone/>
                      </a:pPr>
                      <a:endParaRPr lang="en-US" altLang="en-US" sz="1600"/>
                    </a:p>
                    <a:p>
                      <a:pPr marL="0" marR="0" lvl="0" indent="0" algn="l" rtl="0">
                        <a:spcBef>
                          <a:spcPts val="0"/>
                        </a:spcBef>
                        <a:spcAft>
                          <a:spcPts val="0"/>
                        </a:spcAft>
                        <a:buNone/>
                      </a:pPr>
                      <a:r>
                        <a:rPr lang="en-US" altLang="en-US" sz="1600">
                          <a:sym typeface="+mn-ea"/>
                        </a:rPr>
                        <a:t>Teach kids the Bible story of Moses fleeing Egypt. Kids will learn how to face their faults and troubles.</a:t>
                      </a:r>
                      <a:endParaRPr lang="en-US" altLang="en-US" sz="1600"/>
                    </a:p>
                    <a:p>
                      <a:pPr marL="0" marR="0" lvl="0" indent="0" algn="l" rtl="0">
                        <a:spcBef>
                          <a:spcPts val="0"/>
                        </a:spcBef>
                        <a:spcAft>
                          <a:spcPts val="0"/>
                        </a:spcAft>
                        <a:buNone/>
                      </a:pPr>
                      <a:endParaRPr lang="en-US" altLang="en-US" sz="1600"/>
                    </a:p>
                    <a:p>
                      <a:pPr marL="0" marR="0" lvl="0" indent="0" algn="l" rtl="0">
                        <a:spcBef>
                          <a:spcPts val="0"/>
                        </a:spcBef>
                        <a:spcAft>
                          <a:spcPts val="0"/>
                        </a:spcAft>
                        <a:buNone/>
                      </a:pPr>
                      <a:r>
                        <a:rPr lang="en-US" altLang="en-US" sz="1600">
                          <a:sym typeface="+mn-ea"/>
                        </a:rPr>
                        <a:t>You can read all about this Bible story in Exodus 2.</a:t>
                      </a:r>
                      <a:endParaRPr lang="en-US" altLang="en-US" sz="1600"/>
                    </a:p>
                    <a:p>
                      <a:pPr marL="0" marR="0" lvl="0" indent="0" algn="l" rtl="0">
                        <a:spcBef>
                          <a:spcPts val="0"/>
                        </a:spcBef>
                        <a:spcAft>
                          <a:spcPts val="0"/>
                        </a:spcAft>
                        <a:buNone/>
                      </a:pPr>
                      <a:endParaRPr lang="en-US" altLang="en-US" sz="1600" b="0" i="0" u="none" strike="noStrike" cap="none">
                        <a:solidFill>
                          <a:srgbClr val="131313"/>
                        </a:solidFill>
                        <a:latin typeface="Roboto" panose="02000000000000000000"/>
                        <a:ea typeface="Roboto" panose="02000000000000000000"/>
                        <a:cs typeface="Roboto" panose="02000000000000000000"/>
                        <a:sym typeface="Roboto" panose="02000000000000000000"/>
                      </a:endParaRPr>
                    </a:p>
                  </a:txBody>
                  <a:tcPr marL="91450" marR="91450" marT="45725" marB="45725"/>
                </a:tc>
              </a:tr>
            </a:tbl>
          </a:graphicData>
        </a:graphic>
      </p:graphicFrame>
      <p:sp>
        <p:nvSpPr>
          <p:cNvPr id="208" name="Google Shape;208;p14"/>
          <p:cNvSpPr txBox="1"/>
          <p:nvPr/>
        </p:nvSpPr>
        <p:spPr>
          <a:xfrm>
            <a:off x="453390" y="190500"/>
            <a:ext cx="9914255" cy="14585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0" i="0">
                <a:solidFill>
                  <a:srgbClr val="FF5050"/>
                </a:solidFill>
                <a:latin typeface="Arial" panose="020B0604020202020204"/>
                <a:ea typeface="Arial" panose="020B0604020202020204"/>
                <a:cs typeface="Arial" panose="020B0604020202020204"/>
                <a:sym typeface="Arial" panose="020B0604020202020204"/>
              </a:rPr>
              <a:t>MORE。。。。。。</a:t>
            </a:r>
            <a:endParaRPr sz="3200" b="0" i="0">
              <a:solidFill>
                <a:srgbClr val="FF505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sz="1900" b="0" i="0">
                <a:solidFill>
                  <a:srgbClr val="000000"/>
                </a:solidFill>
                <a:latin typeface="Arial" panose="020B0604020202020204"/>
                <a:ea typeface="Arial" panose="020B0604020202020204"/>
                <a:cs typeface="Arial" panose="020B0604020202020204"/>
                <a:sym typeface="Arial" panose="020B0604020202020204"/>
              </a:rPr>
              <a:t>   </a:t>
            </a:r>
            <a:r>
              <a:rPr lang="en-US" sz="2400" b="0" i="0">
                <a:solidFill>
                  <a:srgbClr val="000000"/>
                </a:solidFill>
                <a:latin typeface="Arial" panose="020B0604020202020204"/>
                <a:ea typeface="Arial" panose="020B0604020202020204"/>
                <a:cs typeface="Arial" panose="020B0604020202020204"/>
                <a:sym typeface="Arial" panose="020B0604020202020204"/>
              </a:rPr>
              <a:t>Film Watching  – The Story of Moses（Kids alone or With Parents)</a:t>
            </a:r>
            <a:endParaRPr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sz="2400" b="0" i="0">
                <a:solidFill>
                  <a:srgbClr val="000000"/>
                </a:solidFill>
                <a:latin typeface="Arial" panose="020B0604020202020204"/>
                <a:ea typeface="Arial" panose="020B0604020202020204"/>
                <a:cs typeface="Arial" panose="020B0604020202020204"/>
                <a:sym typeface="Arial" panose="020B0604020202020204"/>
              </a:rPr>
              <a:t>               獎勵影帶 – 摩西的故事 （兒女單獨看或父母同觀賞）</a:t>
            </a:r>
            <a:endParaRPr sz="2400" b="0" i="0">
              <a:solidFill>
                <a:srgbClr val="000000"/>
              </a:solidFill>
              <a:latin typeface="Arial" panose="020B0604020202020204"/>
              <a:ea typeface="Arial" panose="020B0604020202020204"/>
              <a:cs typeface="Arial" panose="020B0604020202020204"/>
              <a:sym typeface="Arial" panose="020B0604020202020204"/>
            </a:endParaRPr>
          </a:p>
        </p:txBody>
      </p:sp>
      <p:pic>
        <p:nvPicPr>
          <p:cNvPr id="209" name="Google Shape;209;p14" descr="Day 28&#10;&#10;大朋友、小朋友：&#10;摩西常常去查看同胞以色列人的狀況。有一天他發現一個埃及人殺了色列人，於是他也動手殺了那個埃及人，這件事卻在隔天摩西看到兩個以色列同胞在打架，他出來勸架時曝光了，以色列同胞用譏諷的語氣曝光這件事讓摩西好傷心，後來還被埃及王追殺。&#10;&#10;&#10;小朋友、大朋友，有時候我們看到不公義的事情，不要衝動用暴力解決，想想看神會喜歡你用暴力嗎？有時候會忍不住？那就更要求神給你處理事情的智慧了。「親愛的主耶穌，求祢幫助我，讓我看到不公義的事情還能夠理性，讓我在生氣的時候也能想起祢不喜歡的事情，使我避開得罪祢的事，求主賜給我智慧能處理不公義的事，幫助需要幫助的人，謝謝主耶穌，奉耶穌的名禱告，阿們。」&#10;&#10;&#10;日期：20200828&#10;聖經：出2:11~22&#10;中文：櫻桃老師&#10;英文：YoYo老師&#10;&#10;＃每日讀聖經&#10;＃學英文&#10;＃兒童教育&#10;&#10;歡迎來到幸福兒童樂園，記得在FB留言簽到喔！&#10;https://www.facebook.com/kidsdailybible" title="幸福兒童樂園【20200828】出埃及記2:11~22／兒童教育">
            <a:hlinkClick r:id="rId1"/>
          </p:cNvPr>
          <p:cNvPicPr preferRelativeResize="0"/>
          <p:nvPr/>
        </p:nvPicPr>
        <p:blipFill>
          <a:blip r:embed="rId2"/>
          <a:stretch>
            <a:fillRect/>
          </a:stretch>
        </p:blipFill>
        <p:spPr>
          <a:xfrm>
            <a:off x="3072130" y="5157470"/>
            <a:ext cx="2406650" cy="1266825"/>
          </a:xfrm>
          <a:prstGeom prst="rect">
            <a:avLst/>
          </a:prstGeom>
          <a:noFill/>
          <a:ln>
            <a:noFill/>
          </a:ln>
        </p:spPr>
      </p:pic>
      <p:pic>
        <p:nvPicPr>
          <p:cNvPr id="1" name="Picture Placeholder 0"/>
          <p:cNvPicPr>
            <a:picLocks noChangeAspect="1"/>
          </p:cNvPicPr>
          <p:nvPr>
            <p:ph type="pic" idx="2"/>
          </p:nvPr>
        </p:nvPicPr>
        <p:blipFill>
          <a:blip r:embed="rId3"/>
          <a:srcRect l="16529" r="16529"/>
          <a:stretch>
            <a:fillRect/>
          </a:stretch>
        </p:blipFill>
        <p:spPr>
          <a:xfrm>
            <a:off x="9048750" y="5445125"/>
            <a:ext cx="2367915" cy="1360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2"/>
          <p:cNvSpPr txBox="1"/>
          <p:nvPr>
            <p:ph type="title"/>
          </p:nvPr>
        </p:nvSpPr>
        <p:spPr>
          <a:xfrm>
            <a:off x="731520" y="164300"/>
            <a:ext cx="10972800" cy="984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70C0"/>
              </a:buClr>
              <a:buSzPts val="3600"/>
              <a:buFont typeface="Arial" panose="020B0604020202020204"/>
              <a:buNone/>
            </a:pPr>
            <a:r>
              <a:rPr lang="en-US" b="1">
                <a:solidFill>
                  <a:srgbClr val="0070C0"/>
                </a:solidFill>
                <a:highlight>
                  <a:srgbClr val="FFFF00"/>
                </a:highlight>
              </a:rPr>
              <a:t>I、Bible Reading (NIV)-- Exodus 2:16-22</a:t>
            </a:r>
            <a:endParaRPr b="1">
              <a:solidFill>
                <a:srgbClr val="0070C0"/>
              </a:solidFill>
              <a:highlight>
                <a:srgbClr val="FFFF00"/>
              </a:highlight>
            </a:endParaRPr>
          </a:p>
          <a:p>
            <a:pPr marL="0" lvl="0" indent="0" algn="l" rtl="0">
              <a:spcBef>
                <a:spcPts val="0"/>
              </a:spcBef>
              <a:spcAft>
                <a:spcPts val="0"/>
              </a:spcAft>
              <a:buClr>
                <a:schemeClr val="dk1"/>
              </a:buClr>
              <a:buSzPts val="3000"/>
              <a:buFont typeface="Arial" panose="020B0604020202020204"/>
              <a:buNone/>
            </a:pPr>
            <a:r>
              <a:rPr lang="en-US" sz="3000"/>
              <a:t>     (Take turns reading either Chinese or English version)</a:t>
            </a:r>
            <a:endParaRPr sz="3000"/>
          </a:p>
        </p:txBody>
      </p:sp>
      <p:sp>
        <p:nvSpPr>
          <p:cNvPr id="107" name="Google Shape;107;p2"/>
          <p:cNvSpPr txBox="1"/>
          <p:nvPr>
            <p:ph type="body" idx="1"/>
          </p:nvPr>
        </p:nvSpPr>
        <p:spPr>
          <a:xfrm>
            <a:off x="609600" y="1235710"/>
            <a:ext cx="10400030" cy="5450205"/>
          </a:xfrm>
          <a:prstGeom prst="rect">
            <a:avLst/>
          </a:prstGeom>
          <a:noFill/>
          <a:ln>
            <a:noFill/>
          </a:ln>
        </p:spPr>
        <p:txBody>
          <a:bodyPr spcFirstLastPara="1" wrap="square" lIns="91425" tIns="45700" rIns="91425" bIns="45700" anchor="t" anchorCtr="0">
            <a:noAutofit/>
          </a:bodyPr>
          <a:lstStyle/>
          <a:p>
            <a:pPr marL="0" lvl="0" indent="0" algn="ctr" rtl="0">
              <a:spcBef>
                <a:spcPts val="1200"/>
              </a:spcBef>
              <a:spcAft>
                <a:spcPts val="0"/>
              </a:spcAft>
              <a:buClr>
                <a:schemeClr val="dk1"/>
              </a:buClr>
              <a:buSzPts val="2400"/>
              <a:buFont typeface="Arial" panose="020B0604020202020204"/>
              <a:buNone/>
            </a:pPr>
            <a:r>
              <a:rPr lang="en-US" altLang="en-US" sz="1600" b="1">
                <a:highlight>
                  <a:srgbClr val="FFFF00"/>
                </a:highlight>
              </a:rPr>
              <a:t>https://www.biblegateway.com/passage/?search=Exodus%202%3A16-22&amp;version=NIV</a:t>
            </a:r>
            <a:endParaRPr lang="en-US" altLang="en-US" sz="1600" b="1">
              <a:highlight>
                <a:srgbClr val="FFFF00"/>
              </a:highlight>
            </a:endParaRPr>
          </a:p>
          <a:p>
            <a:pPr marL="0" lvl="0" indent="0" algn="l" rtl="0">
              <a:spcBef>
                <a:spcPts val="1200"/>
              </a:spcBef>
              <a:spcAft>
                <a:spcPts val="0"/>
              </a:spcAft>
              <a:buClr>
                <a:schemeClr val="dk1"/>
              </a:buClr>
              <a:buSzPts val="2400"/>
              <a:buFont typeface="Arial" panose="020B0604020202020204"/>
              <a:buNone/>
            </a:pPr>
            <a:r>
              <a:rPr lang="en-US" altLang="en-US" sz="2200"/>
              <a:t>16 Now a priest of Midian had seven daughters, and they came to draw water and fill the</a:t>
            </a:r>
            <a:r>
              <a:rPr lang="en-US" altLang="en-US" sz="2200">
                <a:highlight>
                  <a:srgbClr val="FFFF00"/>
                </a:highlight>
              </a:rPr>
              <a:t> troughs </a:t>
            </a:r>
            <a:r>
              <a:rPr lang="en-US" altLang="en-US" sz="2200"/>
              <a:t>to water their father’s flock. 17 Some shepherds came along and drove them away, but Moses got up and came to their rescue and watered their flock.</a:t>
            </a:r>
            <a:endParaRPr lang="en-US" altLang="en-US" sz="2200"/>
          </a:p>
          <a:p>
            <a:pPr marL="0" lvl="0" indent="0" algn="l" rtl="0">
              <a:spcBef>
                <a:spcPts val="1200"/>
              </a:spcBef>
              <a:spcAft>
                <a:spcPts val="0"/>
              </a:spcAft>
              <a:buClr>
                <a:schemeClr val="dk1"/>
              </a:buClr>
              <a:buSzPts val="2400"/>
              <a:buFont typeface="Arial" panose="020B0604020202020204"/>
              <a:buNone/>
            </a:pPr>
            <a:r>
              <a:rPr lang="en-US" altLang="en-US" sz="2200"/>
              <a:t>18 When the girls returned to Reuel their father, he asked them, “Why have you returned so early today?”</a:t>
            </a:r>
            <a:endParaRPr lang="en-US" altLang="en-US" sz="2200"/>
          </a:p>
          <a:p>
            <a:pPr marL="0" lvl="0" indent="0" algn="l" rtl="0">
              <a:spcBef>
                <a:spcPts val="1200"/>
              </a:spcBef>
              <a:spcAft>
                <a:spcPts val="0"/>
              </a:spcAft>
              <a:buClr>
                <a:schemeClr val="dk1"/>
              </a:buClr>
              <a:buSzPts val="2400"/>
              <a:buFont typeface="Arial" panose="020B0604020202020204"/>
              <a:buNone/>
            </a:pPr>
            <a:r>
              <a:rPr lang="en-US" altLang="en-US" sz="2200"/>
              <a:t>19 They answered, “An Egyptian rescued us from the shepherds. He even drew water for us and watered the flock.”</a:t>
            </a:r>
            <a:endParaRPr lang="en-US" altLang="en-US" sz="2200"/>
          </a:p>
          <a:p>
            <a:pPr marL="0" lvl="0" indent="0" algn="l" rtl="0">
              <a:spcBef>
                <a:spcPts val="1200"/>
              </a:spcBef>
              <a:spcAft>
                <a:spcPts val="0"/>
              </a:spcAft>
              <a:buClr>
                <a:schemeClr val="dk1"/>
              </a:buClr>
              <a:buSzPts val="2400"/>
              <a:buFont typeface="Arial" panose="020B0604020202020204"/>
              <a:buNone/>
            </a:pPr>
            <a:r>
              <a:rPr lang="en-US" altLang="en-US" sz="2200"/>
              <a:t>20 “And where is he?” Reuel asked his daughters. “Why did you leave him? Invite him to have something to eat.”</a:t>
            </a:r>
            <a:endParaRPr lang="en-US" altLang="en-US" sz="2200"/>
          </a:p>
          <a:p>
            <a:pPr marL="0" lvl="0" indent="0" algn="l" rtl="0">
              <a:spcBef>
                <a:spcPts val="1200"/>
              </a:spcBef>
              <a:spcAft>
                <a:spcPts val="0"/>
              </a:spcAft>
              <a:buClr>
                <a:schemeClr val="dk1"/>
              </a:buClr>
              <a:buSzPts val="2400"/>
              <a:buFont typeface="Arial" panose="020B0604020202020204"/>
              <a:buNone/>
            </a:pPr>
            <a:r>
              <a:rPr lang="en-US" altLang="en-US" sz="2200"/>
              <a:t>21 Moses agreed to stay with the man, who gave his daughter Zipporah to Moses in marriage. 22 Zipporah gave birth to a son, and Moses named him Gershom,[a] saying, “I have become a foreigner in a foreign land.”</a:t>
            </a:r>
            <a:endParaRPr lang="en-US" altLang="en-US"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graphicFrame>
        <p:nvGraphicFramePr>
          <p:cNvPr id="112" name="Google Shape;112;p3"/>
          <p:cNvGraphicFramePr/>
          <p:nvPr>
            <p:custDataLst>
              <p:tags r:id="rId1"/>
            </p:custDataLst>
          </p:nvPr>
        </p:nvGraphicFramePr>
        <p:xfrm>
          <a:off x="407670" y="748665"/>
          <a:ext cx="11379200" cy="6180455"/>
        </p:xfrm>
        <a:graphic>
          <a:graphicData uri="http://schemas.openxmlformats.org/drawingml/2006/table">
            <a:tbl>
              <a:tblPr firstRow="1" bandRow="1">
                <a:noFill/>
                <a:tableStyleId>{042B691C-4E0D-49C7-8DAF-82D515660D2E}</a:tableStyleId>
              </a:tblPr>
              <a:tblGrid>
                <a:gridCol w="8207375"/>
                <a:gridCol w="3171825"/>
              </a:tblGrid>
              <a:tr h="518160">
                <a:tc>
                  <a:txBody>
                    <a:bodyPr/>
                    <a:lstStyle/>
                    <a:p>
                      <a:pPr marL="0" marR="0" lvl="0" indent="0" algn="l" rtl="0">
                        <a:spcBef>
                          <a:spcPts val="0"/>
                        </a:spcBef>
                        <a:spcAft>
                          <a:spcPts val="0"/>
                        </a:spcAft>
                        <a:buClr>
                          <a:schemeClr val="dk1"/>
                        </a:buClr>
                        <a:buSzPts val="2800"/>
                        <a:buFont typeface="Arial" panose="020B0604020202020204"/>
                        <a:buNone/>
                      </a:pPr>
                      <a:r>
                        <a:rPr lang="en-US" sz="2800" u="none" strike="noStrike" cap="none"/>
                        <a:t>出埃及記 2章16-22節-</a:t>
                      </a:r>
                      <a:r>
                        <a:rPr lang="en-US" sz="2800" u="none" strike="noStrike" cap="none">
                          <a:solidFill>
                            <a:schemeClr val="lt1"/>
                          </a:solidFill>
                        </a:rPr>
                        <a:t>-</a:t>
                      </a:r>
                      <a:endParaRPr sz="2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Clr>
                          <a:schemeClr val="dk1"/>
                        </a:buClr>
                        <a:buSzPts val="2800"/>
                        <a:buFont typeface="Arial" panose="020B0604020202020204"/>
                        <a:buNone/>
                      </a:pPr>
                      <a:r>
                        <a:rPr lang="en-US" sz="2800" u="none" strike="noStrike" cap="none"/>
                        <a:t>字詞/文意解説</a:t>
                      </a:r>
                      <a:endParaRPr sz="2800" u="none" strike="noStrike" cap="none"/>
                    </a:p>
                  </a:txBody>
                  <a:tcPr marL="91450" marR="91450" marT="45725" marB="45725"/>
                </a:tc>
              </a:tr>
              <a:tr h="822960">
                <a:tc>
                  <a:txBody>
                    <a:bodyPr/>
                    <a:lstStyle/>
                    <a:p>
                      <a:pPr marL="434975" marR="0" lvl="0" indent="-434975" algn="l" rtl="0">
                        <a:spcBef>
                          <a:spcPts val="0"/>
                        </a:spcBef>
                        <a:spcAft>
                          <a:spcPts val="0"/>
                        </a:spcAft>
                        <a:buClr>
                          <a:schemeClr val="dk1"/>
                        </a:buClr>
                        <a:buSzPts val="2400"/>
                        <a:buFont typeface="Arial" panose="020B0604020202020204"/>
                        <a:buNone/>
                      </a:pPr>
                      <a:r>
                        <a:rPr lang="en-US" altLang="en-US" sz="2400" u="none" strike="noStrike" cap="none"/>
                        <a:t>16</a:t>
                      </a:r>
                      <a:r>
                        <a:rPr lang="zh-CN" altLang="en-US" sz="2400" u="none" strike="noStrike" cap="none">
                          <a:solidFill>
                            <a:srgbClr val="FF0000"/>
                          </a:solidFill>
                          <a:highlight>
                            <a:srgbClr val="FFFF00"/>
                          </a:highlight>
                        </a:rPr>
                        <a:t>米甸</a:t>
                      </a:r>
                      <a:r>
                        <a:rPr lang="zh-CN" altLang="en-US" sz="2400" u="none" strike="noStrike" cap="none">
                          <a:solidFill>
                            <a:srgbClr val="FF0000"/>
                          </a:solidFill>
                        </a:rPr>
                        <a:t>的祭司</a:t>
                      </a:r>
                      <a:r>
                        <a:rPr lang="zh-CN" altLang="en-US" sz="2400" u="none" strike="noStrike" cap="none"/>
                        <a:t>有七個女兒；她們來打水，打滿了</a:t>
                      </a:r>
                      <a:r>
                        <a:rPr lang="zh-CN" altLang="en-US" sz="2400" u="none" strike="noStrike" cap="none">
                          <a:highlight>
                            <a:srgbClr val="FFFF00"/>
                          </a:highlight>
                        </a:rPr>
                        <a:t>槽</a:t>
                      </a:r>
                      <a:r>
                        <a:rPr lang="zh-CN" altLang="en-US" sz="2400" u="none" strike="noStrike" cap="none"/>
                        <a:t>，要給父親的羊群喝水。</a:t>
                      </a:r>
                      <a:endParaRPr lang="zh-CN" altLang="en-US" sz="2400" u="none" strike="noStrike" cap="none"/>
                    </a:p>
                  </a:txBody>
                  <a:tcPr marL="91450" marR="91450" marT="45725" marB="45725"/>
                </a:tc>
                <a:tc rowSpan="7">
                  <a:txBody>
                    <a:bodyPr/>
                    <a:lstStyle/>
                    <a:p>
                      <a:pPr marL="0" marR="0" lvl="0" indent="0" algn="l" rtl="0">
                        <a:spcBef>
                          <a:spcPts val="0"/>
                        </a:spcBef>
                        <a:spcAft>
                          <a:spcPts val="0"/>
                        </a:spcAft>
                        <a:buClr>
                          <a:schemeClr val="dk1"/>
                        </a:buClr>
                        <a:buSzPts val="1600"/>
                        <a:buFont typeface="Arial" panose="020B0604020202020204"/>
                        <a:buNone/>
                      </a:pPr>
                      <a:r>
                        <a:rPr lang="en-US" altLang="zh-CN" sz="1400">
                          <a:highlight>
                            <a:srgbClr val="FFFF00"/>
                          </a:highlight>
                          <a:sym typeface="+mn-ea"/>
                        </a:rPr>
                        <a:t>--  </a:t>
                      </a:r>
                      <a:r>
                        <a:rPr lang="zh-CN" altLang="en-US" sz="1400">
                          <a:highlight>
                            <a:srgbClr val="FFFF00"/>
                          </a:highlight>
                          <a:sym typeface="+mn-ea"/>
                        </a:rPr>
                        <a:t>米甸人</a:t>
                      </a:r>
                      <a:r>
                        <a:rPr lang="zh-CN" altLang="en-US" sz="1400">
                          <a:sym typeface="+mn-ea"/>
                        </a:rPr>
                        <a:t>也是亚伯拉罕的后代（创</a:t>
                      </a:r>
                      <a:r>
                        <a:rPr lang="en-US" altLang="zh-CN" sz="1400">
                          <a:sym typeface="+mn-ea"/>
                        </a:rPr>
                        <a:t>25:2</a:t>
                      </a:r>
                      <a:r>
                        <a:rPr lang="zh-CN" altLang="en-US" sz="1400">
                          <a:ea typeface="SimSun" panose="02010600030101010101" pitchFamily="2" charset="-122"/>
                          <a:sym typeface="+mn-ea"/>
                        </a:rPr>
                        <a:t>）</a:t>
                      </a:r>
                      <a:r>
                        <a:rPr lang="en-US" altLang="zh-CN" sz="1400">
                          <a:ea typeface="SimSun" panose="02010600030101010101" pitchFamily="2" charset="-122"/>
                          <a:sym typeface="+mn-ea"/>
                        </a:rPr>
                        <a:t>,</a:t>
                      </a:r>
                      <a:r>
                        <a:rPr lang="zh-CN" altLang="en-US" sz="1400">
                          <a:sym typeface="+mn-ea"/>
                        </a:rPr>
                        <a:t>「</a:t>
                      </a:r>
                      <a:r>
                        <a:rPr lang="zh-CN" altLang="en-US" sz="1400">
                          <a:solidFill>
                            <a:srgbClr val="FF0000"/>
                          </a:solidFill>
                          <a:sym typeface="+mn-ea"/>
                        </a:rPr>
                        <a:t>米甸的祭司</a:t>
                      </a:r>
                      <a:r>
                        <a:rPr lang="zh-CN" altLang="en-US" sz="1400">
                          <a:sym typeface="+mn-ea"/>
                        </a:rPr>
                        <a:t>」可能是事奉独一真神的</a:t>
                      </a:r>
                      <a:r>
                        <a:rPr lang="en-US" altLang="zh-CN" sz="1400">
                          <a:sym typeface="+mn-ea"/>
                        </a:rPr>
                        <a:t>(</a:t>
                      </a:r>
                      <a:r>
                        <a:rPr lang="zh-CN" altLang="en-US" sz="1400">
                          <a:sym typeface="+mn-ea"/>
                        </a:rPr>
                        <a:t>出</a:t>
                      </a:r>
                      <a:r>
                        <a:rPr lang="en-US" altLang="zh-CN" sz="1400">
                          <a:sym typeface="+mn-ea"/>
                        </a:rPr>
                        <a:t>18</a:t>
                      </a:r>
                      <a:r>
                        <a:rPr lang="zh-CN" altLang="en-US" sz="1400">
                          <a:ea typeface="SimSun" panose="02010600030101010101" pitchFamily="2" charset="-122"/>
                          <a:sym typeface="+mn-ea"/>
                        </a:rPr>
                        <a:t>：</a:t>
                      </a:r>
                      <a:r>
                        <a:rPr lang="en-US" altLang="en-US" sz="1400">
                          <a:sym typeface="+mn-ea"/>
                        </a:rPr>
                        <a:t>11-12)</a:t>
                      </a:r>
                      <a:r>
                        <a:rPr lang="zh-CN" altLang="en-US" sz="1400">
                          <a:sym typeface="+mn-ea"/>
                        </a:rPr>
                        <a:t>。</a:t>
                      </a:r>
                      <a:r>
                        <a:rPr lang="zh-CN" altLang="en-US" sz="1400">
                          <a:highlight>
                            <a:srgbClr val="FFFF00"/>
                          </a:highlight>
                          <a:sym typeface="+mn-ea"/>
                        </a:rPr>
                        <a:t>「槽」</a:t>
                      </a:r>
                      <a:r>
                        <a:rPr lang="zh-CN" altLang="en-US" sz="1400">
                          <a:sym typeface="+mn-ea"/>
                        </a:rPr>
                        <a:t>指井旁的水槽，人们从井中提水上来倒在槽中。</a:t>
                      </a:r>
                      <a:endParaRPr lang="zh-CN" altLang="en-US" sz="1400">
                        <a:sym typeface="+mn-ea"/>
                      </a:endParaRPr>
                    </a:p>
                    <a:p>
                      <a:pPr marL="0" marR="0" lvl="0" indent="0" algn="l" rtl="0">
                        <a:spcBef>
                          <a:spcPts val="0"/>
                        </a:spcBef>
                        <a:spcAft>
                          <a:spcPts val="0"/>
                        </a:spcAft>
                        <a:buClr>
                          <a:schemeClr val="dk1"/>
                        </a:buClr>
                        <a:buSzPts val="1600"/>
                        <a:buFont typeface="Arial" panose="020B0604020202020204"/>
                        <a:buNone/>
                      </a:pPr>
                      <a:r>
                        <a:rPr lang="en-US" sz="1400" u="none" strike="noStrike" cap="none"/>
                        <a:t>--  </a:t>
                      </a:r>
                      <a:r>
                        <a:rPr lang="zh-CN" altLang="en-US" sz="1400">
                          <a:sym typeface="+mn-ea"/>
                        </a:rPr>
                        <a:t>这群</a:t>
                      </a:r>
                      <a:r>
                        <a:rPr lang="zh-CN" altLang="en-US" sz="1400">
                          <a:sym typeface="+mn-ea"/>
                        </a:rPr>
                        <a:t>坏</a:t>
                      </a:r>
                      <a:r>
                        <a:rPr lang="zh-CN" altLang="en-US" sz="1400">
                          <a:sym typeface="+mn-ea"/>
                        </a:rPr>
                        <a:t>牧羊人，等她们「打满了槽」</a:t>
                      </a:r>
                      <a:r>
                        <a:rPr lang="en-US" altLang="zh-CN" sz="1400">
                          <a:sym typeface="+mn-ea"/>
                        </a:rPr>
                        <a:t>(</a:t>
                      </a:r>
                      <a:r>
                        <a:rPr lang="en-US" altLang="en-US" sz="1400">
                          <a:sym typeface="+mn-ea"/>
                        </a:rPr>
                        <a:t>16</a:t>
                      </a:r>
                      <a:r>
                        <a:rPr lang="zh-CN" altLang="en-US" sz="1400">
                          <a:sym typeface="+mn-ea"/>
                        </a:rPr>
                        <a:t>节</a:t>
                      </a:r>
                      <a:r>
                        <a:rPr lang="en-US" altLang="zh-CN" sz="1400">
                          <a:sym typeface="+mn-ea"/>
                        </a:rPr>
                        <a:t>) </a:t>
                      </a:r>
                      <a:r>
                        <a:rPr lang="zh-CN" altLang="en-US" sz="1400">
                          <a:sym typeface="+mn-ea"/>
                        </a:rPr>
                        <a:t>才赶</a:t>
                      </a:r>
                      <a:r>
                        <a:rPr lang="zh-CN" altLang="en-US" sz="1400">
                          <a:sym typeface="+mn-ea"/>
                        </a:rPr>
                        <a:t>她们走，坐享其成。</a:t>
                      </a:r>
                      <a:endParaRPr lang="zh-CN" altLang="en-US" sz="1400"/>
                    </a:p>
                    <a:p>
                      <a:pPr marL="0" marR="0" lvl="0" indent="0" algn="l" rtl="0">
                        <a:spcBef>
                          <a:spcPts val="0"/>
                        </a:spcBef>
                        <a:spcAft>
                          <a:spcPts val="0"/>
                        </a:spcAft>
                        <a:buClr>
                          <a:schemeClr val="dk1"/>
                        </a:buClr>
                        <a:buSzPts val="1600"/>
                        <a:buFont typeface="Arial" panose="020B0604020202020204"/>
                        <a:buNone/>
                      </a:pPr>
                      <a:r>
                        <a:rPr lang="en-US" sz="1400" u="none" strike="noStrike" cap="none"/>
                        <a:t>-- </a:t>
                      </a:r>
                      <a:r>
                        <a:rPr lang="zh-CN" altLang="en-US" sz="1400">
                          <a:highlight>
                            <a:srgbClr val="FFFF00"/>
                          </a:highlight>
                          <a:sym typeface="+mn-ea"/>
                        </a:rPr>
                        <a:t>「流珥」</a:t>
                      </a:r>
                      <a:r>
                        <a:rPr lang="zh-CN" altLang="en-US" sz="1400">
                          <a:sym typeface="+mn-ea"/>
                        </a:rPr>
                        <a:t>名字的意思是「神的朋友」，即「米甸祭司叶忒罗」</a:t>
                      </a:r>
                      <a:r>
                        <a:rPr lang="en-US" altLang="zh-CN" sz="1400">
                          <a:sym typeface="+mn-ea"/>
                        </a:rPr>
                        <a:t>(</a:t>
                      </a:r>
                      <a:r>
                        <a:rPr lang="zh-CN" altLang="en-US" sz="1400">
                          <a:sym typeface="+mn-ea"/>
                        </a:rPr>
                        <a:t>三</a:t>
                      </a:r>
                      <a:r>
                        <a:rPr lang="en-US" altLang="en-US" sz="1400">
                          <a:sym typeface="+mn-ea"/>
                        </a:rPr>
                        <a:t>1)</a:t>
                      </a:r>
                      <a:r>
                        <a:rPr lang="zh-CN" altLang="en-US" sz="1400">
                          <a:sym typeface="+mn-ea"/>
                        </a:rPr>
                        <a:t>。</a:t>
                      </a:r>
                      <a:endParaRPr lang="zh-CN" altLang="en-US" sz="1400">
                        <a:sym typeface="+mn-ea"/>
                      </a:endParaRPr>
                    </a:p>
                    <a:p>
                      <a:pPr marL="0" marR="0" lvl="0" indent="0" algn="l" rtl="0">
                        <a:spcBef>
                          <a:spcPts val="0"/>
                        </a:spcBef>
                        <a:spcAft>
                          <a:spcPts val="0"/>
                        </a:spcAft>
                        <a:buClr>
                          <a:schemeClr val="dk1"/>
                        </a:buClr>
                        <a:buSzPts val="1600"/>
                        <a:buFont typeface="Arial" panose="020B0604020202020204"/>
                        <a:buNone/>
                      </a:pPr>
                      <a:r>
                        <a:rPr lang="en-US" sz="1400" u="none" strike="noStrike" cap="none"/>
                        <a:t>-- </a:t>
                      </a:r>
                      <a:r>
                        <a:rPr lang="zh-CN" altLang="en-US" sz="1400" u="none" strike="noStrike" cap="none"/>
                        <a:t>平日</a:t>
                      </a:r>
                      <a:r>
                        <a:rPr lang="zh-CN" altLang="en-US" sz="1400">
                          <a:sym typeface="+mn-ea"/>
                        </a:rPr>
                        <a:t>受坏牧羊人欺负，必须等他們</a:t>
                      </a:r>
                      <a:r>
                        <a:rPr lang="zh-CN" altLang="en-US" sz="1400">
                          <a:sym typeface="+mn-ea"/>
                        </a:rPr>
                        <a:t>的羊群喝足了，才轮到她们饮自己的羊群，所以很迟才回来。</a:t>
                      </a:r>
                      <a:endParaRPr lang="zh-CN" altLang="en-US" sz="1400"/>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endParaRPr lang="en-US" sz="1400" u="none" strike="noStrike" cap="none"/>
                    </a:p>
                    <a:p>
                      <a:pPr marL="0" marR="0" lvl="0" indent="0" algn="l" rtl="0">
                        <a:spcBef>
                          <a:spcPts val="0"/>
                        </a:spcBef>
                        <a:spcAft>
                          <a:spcPts val="0"/>
                        </a:spcAft>
                        <a:buClr>
                          <a:schemeClr val="dk1"/>
                        </a:buClr>
                        <a:buSzPts val="1600"/>
                        <a:buFont typeface="Arial" panose="020B0604020202020204"/>
                        <a:buNone/>
                      </a:pPr>
                      <a:r>
                        <a:rPr lang="zh-CN" altLang="en-US" sz="1400">
                          <a:highlight>
                            <a:srgbClr val="FFFF00"/>
                          </a:highlight>
                          <a:sym typeface="+mn-ea"/>
                        </a:rPr>
                        <a:t>「西坡拉」</a:t>
                      </a:r>
                      <a:r>
                        <a:rPr lang="zh-CN" altLang="en-US" sz="1400">
                          <a:sym typeface="+mn-ea"/>
                        </a:rPr>
                        <a:t>名字的意思是</a:t>
                      </a:r>
                      <a:r>
                        <a:rPr lang="zh-CN" altLang="en-US" sz="1400">
                          <a:highlight>
                            <a:srgbClr val="FFFF00"/>
                          </a:highlight>
                          <a:sym typeface="+mn-ea"/>
                        </a:rPr>
                        <a:t>「鸟儿」。</a:t>
                      </a:r>
                      <a:endParaRPr lang="zh-CN" altLang="en-US" sz="1400">
                        <a:highlight>
                          <a:srgbClr val="FFFF00"/>
                        </a:highlight>
                        <a:sym typeface="+mn-ea"/>
                      </a:endParaRPr>
                    </a:p>
                    <a:p>
                      <a:pPr marL="0" marR="0" lvl="0" indent="0" algn="l" rtl="0">
                        <a:spcBef>
                          <a:spcPts val="0"/>
                        </a:spcBef>
                        <a:spcAft>
                          <a:spcPts val="0"/>
                        </a:spcAft>
                        <a:buClr>
                          <a:schemeClr val="dk1"/>
                        </a:buClr>
                        <a:buSzPts val="1600"/>
                        <a:buFont typeface="Arial" panose="020B0604020202020204"/>
                        <a:buNone/>
                      </a:pPr>
                      <a:endParaRPr lang="zh-CN" altLang="en-US" sz="1400">
                        <a:highlight>
                          <a:srgbClr val="FFFF00"/>
                        </a:highlight>
                        <a:sym typeface="+mn-ea"/>
                      </a:endParaRPr>
                    </a:p>
                    <a:p>
                      <a:pPr marL="0" marR="0" lvl="0" indent="0" algn="l" rtl="0">
                        <a:spcBef>
                          <a:spcPts val="0"/>
                        </a:spcBef>
                        <a:spcAft>
                          <a:spcPts val="0"/>
                        </a:spcAft>
                        <a:buClr>
                          <a:schemeClr val="dk1"/>
                        </a:buClr>
                        <a:buSzPts val="1600"/>
                        <a:buFont typeface="Arial" panose="020B0604020202020204"/>
                        <a:buNone/>
                      </a:pPr>
                      <a:r>
                        <a:rPr lang="zh-CN" altLang="en-US" sz="1400">
                          <a:highlight>
                            <a:srgbClr val="FFFF00"/>
                          </a:highlight>
                          <a:sym typeface="+mn-ea"/>
                        </a:rPr>
                        <a:t>「革舜」</a:t>
                      </a:r>
                      <a:r>
                        <a:rPr lang="zh-CN" altLang="en-US" sz="1400">
                          <a:sym typeface="+mn-ea"/>
                        </a:rPr>
                        <a:t>名字的意思是</a:t>
                      </a:r>
                      <a:r>
                        <a:rPr lang="zh-CN" altLang="en-US" sz="1400">
                          <a:highlight>
                            <a:srgbClr val="FFFF00"/>
                          </a:highlight>
                          <a:sym typeface="+mn-ea"/>
                        </a:rPr>
                        <a:t>「异族人」。</a:t>
                      </a:r>
                      <a:endParaRPr lang="zh-CN" altLang="en-US" sz="1400"/>
                    </a:p>
                    <a:p>
                      <a:pPr marL="0" marR="0" lvl="0" indent="0" algn="l" rtl="0">
                        <a:spcBef>
                          <a:spcPts val="0"/>
                        </a:spcBef>
                        <a:spcAft>
                          <a:spcPts val="0"/>
                        </a:spcAft>
                        <a:buClr>
                          <a:schemeClr val="dk1"/>
                        </a:buClr>
                        <a:buSzPts val="1600"/>
                        <a:buFont typeface="Arial" panose="020B0604020202020204"/>
                        <a:buNone/>
                      </a:pPr>
                      <a:r>
                        <a:rPr lang="en-US" sz="1400" u="none" strike="noStrike" cap="none"/>
                        <a:t>--- </a:t>
                      </a:r>
                      <a:r>
                        <a:rPr lang="zh-CN" altLang="en-US" sz="1400" u="none" strike="noStrike" cap="none"/>
                        <a:t>摩西替兒子取的名字，</a:t>
                      </a:r>
                      <a:r>
                        <a:rPr lang="zh-CN" altLang="en-US" sz="1400">
                          <a:sym typeface="+mn-ea"/>
                        </a:rPr>
                        <a:t>表明他已经接受自己是在地上「寄居的」</a:t>
                      </a:r>
                      <a:r>
                        <a:rPr lang="zh-CN" altLang="en-US" sz="1400">
                          <a:solidFill>
                            <a:srgbClr val="FF0000"/>
                          </a:solidFill>
                          <a:sym typeface="+mn-ea"/>
                        </a:rPr>
                        <a:t>，因此甘心做一个平凡无名的人，放下埃及所學的</a:t>
                      </a:r>
                      <a:r>
                        <a:rPr lang="zh-CN" altLang="en-US" sz="1400">
                          <a:solidFill>
                            <a:srgbClr val="FF0000"/>
                          </a:solidFill>
                          <a:sym typeface="+mn-ea"/>
                        </a:rPr>
                        <a:t>一切。</a:t>
                      </a:r>
                      <a:endParaRPr lang="zh-CN" altLang="en-US" sz="1400">
                        <a:solidFill>
                          <a:srgbClr val="FF0000"/>
                        </a:solidFill>
                        <a:sym typeface="+mn-ea"/>
                      </a:endParaRPr>
                    </a:p>
                  </a:txBody>
                  <a:tcPr marL="91450" marR="91450" marT="45725" marB="45725"/>
                </a:tc>
              </a:tr>
              <a:tr h="822960">
                <a:tc>
                  <a:txBody>
                    <a:bodyPr/>
                    <a:lstStyle/>
                    <a:p>
                      <a:pPr marL="434975" marR="0" lvl="0" indent="-434975" algn="l" rtl="0">
                        <a:spcBef>
                          <a:spcPts val="0"/>
                        </a:spcBef>
                        <a:spcAft>
                          <a:spcPts val="0"/>
                        </a:spcAft>
                        <a:buClr>
                          <a:schemeClr val="dk1"/>
                        </a:buClr>
                        <a:buSzPts val="2400"/>
                        <a:buFont typeface="Arial" panose="020B0604020202020204"/>
                        <a:buNone/>
                      </a:pPr>
                      <a:r>
                        <a:rPr lang="en-US" altLang="en-US" sz="2400">
                          <a:sym typeface="+mn-ea"/>
                        </a:rPr>
                        <a:t>17</a:t>
                      </a:r>
                      <a:r>
                        <a:rPr lang="zh-CN" altLang="en-US" sz="2400">
                          <a:sym typeface="+mn-ea"/>
                        </a:rPr>
                        <a:t>有一些牧羊人來，把她們趕走，摩西卻起來幫助她們，取水給她們的羊群喝。</a:t>
                      </a:r>
                      <a:endParaRPr sz="2400" u="none" strike="noStrike" cap="none"/>
                    </a:p>
                  </a:txBody>
                  <a:tcPr marL="91450" marR="91450" marT="45725" marB="45725"/>
                </a:tc>
                <a:tc vMerge="1">
                  <a:tcPr/>
                </a:tc>
              </a:tr>
              <a:tr h="822960">
                <a:tc>
                  <a:txBody>
                    <a:bodyPr/>
                    <a:lstStyle/>
                    <a:p>
                      <a:pPr marL="424815" marR="0" lvl="0" indent="-424815" algn="l" rtl="0">
                        <a:spcBef>
                          <a:spcPts val="0"/>
                        </a:spcBef>
                        <a:spcAft>
                          <a:spcPts val="0"/>
                        </a:spcAft>
                        <a:buClr>
                          <a:schemeClr val="dk1"/>
                        </a:buClr>
                        <a:buSzPts val="2400"/>
                        <a:buFont typeface="Arial" panose="020B0604020202020204"/>
                        <a:buNone/>
                      </a:pPr>
                      <a:r>
                        <a:rPr lang="en-US" altLang="en-US" sz="2400">
                          <a:sym typeface="+mn-ea"/>
                        </a:rPr>
                        <a:t>18</a:t>
                      </a:r>
                      <a:r>
                        <a:rPr lang="zh-CN" altLang="en-US" sz="2400">
                          <a:sym typeface="+mn-ea"/>
                        </a:rPr>
                        <a:t>她們回到父親</a:t>
                      </a:r>
                      <a:r>
                        <a:rPr lang="zh-CN" altLang="en-US" sz="2400">
                          <a:highlight>
                            <a:srgbClr val="FFFF00"/>
                          </a:highlight>
                          <a:sym typeface="+mn-ea"/>
                        </a:rPr>
                        <a:t>流珥</a:t>
                      </a:r>
                      <a:r>
                        <a:rPr lang="zh-CN" altLang="en-US" sz="2400">
                          <a:sym typeface="+mn-ea"/>
                        </a:rPr>
                        <a:t>那裏；他說：「</a:t>
                      </a:r>
                      <a:r>
                        <a:rPr lang="zh-CN" altLang="en-US" sz="2400">
                          <a:highlight>
                            <a:srgbClr val="FFFF00"/>
                          </a:highlight>
                          <a:sym typeface="+mn-ea"/>
                        </a:rPr>
                        <a:t>今日你們為何這麼快就回來了呢？」</a:t>
                      </a:r>
                      <a:endParaRPr lang="zh-CN" altLang="en-US" sz="2400" u="none" strike="noStrike" cap="none">
                        <a:highlight>
                          <a:srgbClr val="FFFF00"/>
                        </a:highlight>
                        <a:sym typeface="+mn-ea"/>
                      </a:endParaRPr>
                    </a:p>
                  </a:txBody>
                  <a:tcPr marL="91450" marR="91450" marT="45725" marB="45725"/>
                </a:tc>
                <a:tc vMerge="1">
                  <a:tcPr/>
                </a:tc>
              </a:tr>
              <a:tr h="822960">
                <a:tc>
                  <a:txBody>
                    <a:bodyPr/>
                    <a:lstStyle/>
                    <a:p>
                      <a:pPr marL="445135" marR="0" lvl="0" indent="-445135" algn="l" rtl="0">
                        <a:spcBef>
                          <a:spcPts val="0"/>
                        </a:spcBef>
                        <a:spcAft>
                          <a:spcPts val="0"/>
                        </a:spcAft>
                        <a:buClr>
                          <a:schemeClr val="dk1"/>
                        </a:buClr>
                        <a:buSzPts val="2400"/>
                        <a:buFont typeface="Arial" panose="020B0604020202020204"/>
                        <a:buNone/>
                      </a:pPr>
                      <a:r>
                        <a:rPr lang="en-US" altLang="en-US" sz="2400" u="none" strike="noStrike" cap="none"/>
                        <a:t>19</a:t>
                      </a:r>
                      <a:r>
                        <a:rPr lang="zh-CN" altLang="en-US" sz="2400" u="none" strike="noStrike" cap="none"/>
                        <a:t>她們說：「有一個埃及人來救我們脫離牧羊人的手，他甚至打水給我們的羊群喝。」</a:t>
                      </a:r>
                      <a:endParaRPr lang="en-US" altLang="en-US" sz="2400" u="none" strike="noStrike" cap="none"/>
                    </a:p>
                  </a:txBody>
                  <a:tcPr marL="91450" marR="91450" marT="45725" marB="45725"/>
                </a:tc>
                <a:tc vMerge="1">
                  <a:tcPr/>
                </a:tc>
              </a:tr>
              <a:tr h="822960">
                <a:tc>
                  <a:txBody>
                    <a:bodyPr/>
                    <a:p>
                      <a:pPr marL="455295" marR="0" lvl="0" indent="-455295" algn="l" rtl="0">
                        <a:spcBef>
                          <a:spcPts val="0"/>
                        </a:spcBef>
                        <a:spcAft>
                          <a:spcPts val="0"/>
                        </a:spcAft>
                        <a:buClr>
                          <a:schemeClr val="dk1"/>
                        </a:buClr>
                        <a:buSzPts val="2400"/>
                        <a:buFont typeface="Arial" panose="020B0604020202020204"/>
                        <a:buNone/>
                      </a:pPr>
                      <a:r>
                        <a:rPr lang="en-US" altLang="en-US" sz="2400">
                          <a:sym typeface="+mn-ea"/>
                        </a:rPr>
                        <a:t>20</a:t>
                      </a:r>
                      <a:r>
                        <a:rPr lang="zh-CN" altLang="en-US" sz="2400">
                          <a:sym typeface="+mn-ea"/>
                        </a:rPr>
                        <a:t>他對女兒們說：「那人在哪裏？你們為甚麼撇下他呢？去請他來吃飯吧！」</a:t>
                      </a:r>
                      <a:endParaRPr lang="en-US" sz="2400" u="none" strike="noStrike" cap="none"/>
                    </a:p>
                  </a:txBody>
                  <a:tcPr marL="91450" marR="91450" marT="45725" marB="45725"/>
                </a:tc>
                <a:tc vMerge="1">
                  <a:tcPr/>
                </a:tc>
              </a:tr>
              <a:tr h="457200">
                <a:tc>
                  <a:txBody>
                    <a:bodyPr/>
                    <a:p>
                      <a:pPr marL="455295" marR="0" lvl="0" indent="-455295" algn="l" rtl="0">
                        <a:spcBef>
                          <a:spcPts val="0"/>
                        </a:spcBef>
                        <a:spcAft>
                          <a:spcPts val="0"/>
                        </a:spcAft>
                        <a:buClr>
                          <a:schemeClr val="dk1"/>
                        </a:buClr>
                        <a:buSzPts val="2400"/>
                        <a:buFont typeface="Arial" panose="020B0604020202020204"/>
                        <a:buNone/>
                      </a:pPr>
                      <a:r>
                        <a:rPr lang="en-US" altLang="en-US" sz="2400">
                          <a:sym typeface="+mn-ea"/>
                        </a:rPr>
                        <a:t>21</a:t>
                      </a:r>
                      <a:r>
                        <a:rPr lang="zh-CN" altLang="en-US" sz="2400">
                          <a:sym typeface="+mn-ea"/>
                        </a:rPr>
                        <a:t>摩西願意和那人同住，</a:t>
                      </a:r>
                      <a:r>
                        <a:rPr lang="en-US" altLang="en-US" sz="2400">
                          <a:sym typeface="+mn-ea"/>
                        </a:rPr>
                        <a:t> </a:t>
                      </a:r>
                      <a:r>
                        <a:rPr lang="zh-CN" altLang="en-US" sz="2400">
                          <a:sym typeface="+mn-ea"/>
                        </a:rPr>
                        <a:t>那人就把女兒</a:t>
                      </a:r>
                      <a:r>
                        <a:rPr lang="zh-CN" altLang="en-US" sz="2400">
                          <a:highlight>
                            <a:srgbClr val="FFFF00"/>
                          </a:highlight>
                          <a:sym typeface="+mn-ea"/>
                        </a:rPr>
                        <a:t>西坡拉</a:t>
                      </a:r>
                      <a:r>
                        <a:rPr lang="zh-CN" altLang="en-US" sz="2400">
                          <a:sym typeface="+mn-ea"/>
                        </a:rPr>
                        <a:t>給摩西為妻。</a:t>
                      </a:r>
                      <a:endParaRPr lang="en-US" sz="2400" u="none" strike="noStrike" cap="none"/>
                    </a:p>
                  </a:txBody>
                  <a:tcPr marL="91450" marR="91450" marT="45725" marB="45725"/>
                </a:tc>
                <a:tc vMerge="1">
                  <a:tcPr/>
                </a:tc>
              </a:tr>
              <a:tr h="1090295">
                <a:tc>
                  <a:txBody>
                    <a:bodyPr/>
                    <a:lstStyle/>
                    <a:p>
                      <a:pPr marL="445135" marR="0" lvl="0" indent="-445135" algn="l" rtl="0">
                        <a:spcBef>
                          <a:spcPts val="0"/>
                        </a:spcBef>
                        <a:spcAft>
                          <a:spcPts val="0"/>
                        </a:spcAft>
                        <a:buClr>
                          <a:schemeClr val="dk1"/>
                        </a:buClr>
                        <a:buSzPts val="2400"/>
                        <a:buFont typeface="Arial" panose="020B0604020202020204"/>
                        <a:buNone/>
                      </a:pPr>
                      <a:r>
                        <a:rPr lang="en-US" altLang="en-US" sz="2400">
                          <a:sym typeface="+mn-ea"/>
                        </a:rPr>
                        <a:t>22</a:t>
                      </a:r>
                      <a:r>
                        <a:rPr lang="zh-CN" altLang="en-US" sz="2400">
                          <a:sym typeface="+mn-ea"/>
                        </a:rPr>
                        <a:t>西坡拉生了一個兒子，摩西給他起名叫</a:t>
                      </a:r>
                      <a:r>
                        <a:rPr lang="zh-CN" altLang="en-US" sz="2400">
                          <a:highlight>
                            <a:srgbClr val="FFFF00"/>
                          </a:highlight>
                          <a:sym typeface="+mn-ea"/>
                        </a:rPr>
                        <a:t>革舜</a:t>
                      </a:r>
                      <a:r>
                        <a:rPr lang="zh-CN" altLang="en-US" sz="2400">
                          <a:sym typeface="+mn-ea"/>
                        </a:rPr>
                        <a:t>，因他說：「</a:t>
                      </a:r>
                      <a:r>
                        <a:rPr lang="zh-CN" altLang="en-US" sz="2400">
                          <a:highlight>
                            <a:srgbClr val="FFFF00"/>
                          </a:highlight>
                          <a:sym typeface="+mn-ea"/>
                        </a:rPr>
                        <a:t>我在外地作了寄居者。」</a:t>
                      </a:r>
                      <a:endParaRPr lang="zh-CN" altLang="en-US" sz="2400" u="none" strike="noStrike" cap="none">
                        <a:highlight>
                          <a:srgbClr val="FFFF00"/>
                        </a:highlight>
                        <a:sym typeface="+mn-ea"/>
                      </a:endParaRPr>
                    </a:p>
                  </a:txBody>
                  <a:tcPr marL="91450" marR="91450" marT="45725" marB="45725"/>
                </a:tc>
                <a:tc vMerge="1">
                  <a:tcPr/>
                </a:tc>
              </a:tr>
            </a:tbl>
          </a:graphicData>
        </a:graphic>
      </p:graphicFrame>
      <p:sp>
        <p:nvSpPr>
          <p:cNvPr id="113" name="Google Shape;113;p3"/>
          <p:cNvSpPr txBox="1"/>
          <p:nvPr/>
        </p:nvSpPr>
        <p:spPr>
          <a:xfrm>
            <a:off x="8907780" y="170180"/>
            <a:ext cx="3042285" cy="6451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70C0"/>
                </a:solidFill>
                <a:latin typeface="Arial" panose="020B0604020202020204"/>
                <a:ea typeface="Arial" panose="020B0604020202020204"/>
                <a:cs typeface="Arial" panose="020B0604020202020204"/>
                <a:sym typeface="Arial" panose="020B0604020202020204"/>
              </a:rPr>
              <a:t>字義解説摘自：ttps://cmcbiblereading.com/2015/03/02/出埃及记第2章逐节注解、祷读/</a:t>
            </a:r>
            <a:endParaRPr sz="1200" b="1">
              <a:solidFill>
                <a:srgbClr val="0070C0"/>
              </a:solidFill>
              <a:latin typeface="Arial" panose="020B0604020202020204"/>
              <a:ea typeface="Arial" panose="020B0604020202020204"/>
              <a:cs typeface="Arial" panose="020B0604020202020204"/>
              <a:sym typeface="Arial" panose="020B0604020202020204"/>
            </a:endParaRPr>
          </a:p>
        </p:txBody>
      </p:sp>
      <p:sp>
        <p:nvSpPr>
          <p:cNvPr id="114" name="Google Shape;114;p3"/>
          <p:cNvSpPr txBox="1"/>
          <p:nvPr/>
        </p:nvSpPr>
        <p:spPr>
          <a:xfrm>
            <a:off x="4943475" y="73025"/>
            <a:ext cx="3781425" cy="55181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00B0F0"/>
                </a:solidFill>
                <a:latin typeface="Arial" panose="020B0604020202020204"/>
                <a:ea typeface="Arial" panose="020B0604020202020204"/>
                <a:cs typeface="Arial" panose="020B0604020202020204"/>
                <a:sym typeface="Arial" panose="020B0604020202020204"/>
              </a:rPr>
              <a:t>經文選自：香港聖經公會</a:t>
            </a:r>
            <a:endParaRPr lang="en-US" sz="1800" b="1">
              <a:solidFill>
                <a:srgbClr val="00B0F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altLang="en-US" sz="1200">
                <a:sym typeface="+mn-ea"/>
              </a:rPr>
              <a:t>https://rcuv.hkbs.org.hk/RCUV2/EXO/2:16-22/</a:t>
            </a:r>
            <a:endParaRPr lang="en-US" sz="1200"/>
          </a:p>
          <a:p>
            <a:pPr marL="0" marR="0" lvl="0" indent="0" algn="ctr" rtl="0">
              <a:spcBef>
                <a:spcPts val="0"/>
              </a:spcBef>
              <a:spcAft>
                <a:spcPts val="0"/>
              </a:spcAft>
              <a:buNone/>
            </a:pPr>
            <a:endParaRPr sz="1200" b="1">
              <a:solidFill>
                <a:srgbClr val="00B0F0"/>
              </a:solidFill>
              <a:latin typeface="Arial" panose="020B0604020202020204"/>
              <a:ea typeface="Arial" panose="020B0604020202020204"/>
              <a:cs typeface="Arial" panose="020B0604020202020204"/>
              <a:sym typeface="Arial" panose="020B0604020202020204"/>
            </a:endParaRPr>
          </a:p>
        </p:txBody>
      </p:sp>
      <p:sp>
        <p:nvSpPr>
          <p:cNvPr id="115" name="Google Shape;115;p3"/>
          <p:cNvSpPr txBox="1"/>
          <p:nvPr/>
        </p:nvSpPr>
        <p:spPr>
          <a:xfrm>
            <a:off x="521970" y="170180"/>
            <a:ext cx="4557395" cy="5784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FF"/>
              </a:buClr>
              <a:buSzPts val="2400"/>
              <a:buFont typeface="Arial" panose="020B0604020202020204"/>
              <a:buNone/>
            </a:pPr>
            <a:r>
              <a:rPr lang="en-US" sz="2400" b="1" i="0">
                <a:solidFill>
                  <a:srgbClr val="0000FF"/>
                </a:solidFill>
                <a:latin typeface="Arial" panose="020B0604020202020204"/>
                <a:ea typeface="Arial" panose="020B0604020202020204"/>
                <a:cs typeface="Arial" panose="020B0604020202020204"/>
                <a:sym typeface="Arial" panose="020B0604020202020204"/>
              </a:rPr>
              <a:t>I-1. 讀經: 與兒女輪流讀(中或英)</a:t>
            </a:r>
            <a:endParaRPr sz="2400" b="1" i="0">
              <a:solidFill>
                <a:srgbClr val="0000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5"/>
          <p:cNvSpPr txBox="1"/>
          <p:nvPr>
            <p:ph type="title"/>
          </p:nvPr>
        </p:nvSpPr>
        <p:spPr>
          <a:xfrm>
            <a:off x="983615" y="260985"/>
            <a:ext cx="8168640" cy="13017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0070C0"/>
                </a:solidFill>
              </a:rPr>
              <a:t>II. Film Watching Together–– The Story of Moses      親子同賞影帶-– 摩西的故事</a:t>
            </a:r>
            <a:endParaRPr sz="3200" b="1">
              <a:solidFill>
                <a:srgbClr val="0070C0"/>
              </a:solidFill>
            </a:endParaRPr>
          </a:p>
        </p:txBody>
      </p:sp>
      <p:sp>
        <p:nvSpPr>
          <p:cNvPr id="129" name="Google Shape;129;p5"/>
          <p:cNvSpPr txBox="1"/>
          <p:nvPr>
            <p:ph type="body" idx="1"/>
          </p:nvPr>
        </p:nvSpPr>
        <p:spPr>
          <a:xfrm>
            <a:off x="840105" y="2389505"/>
            <a:ext cx="5288280" cy="427545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000"/>
              <a:buFont typeface="Arial" panose="020B0604020202020204"/>
              <a:buNone/>
            </a:pPr>
            <a:r>
              <a:rPr lang="en-US" altLang="en-US" sz="2000">
                <a:highlight>
                  <a:srgbClr val="FFFF00"/>
                </a:highlight>
              </a:rPr>
              <a:t>https://www.youtube.com/watch?v=SkjXBjUUnsE&amp;t=5s</a:t>
            </a:r>
            <a:endParaRPr lang="en-US" altLang="en-US" sz="2000">
              <a:highlight>
                <a:srgbClr val="FFFF00"/>
              </a:highlight>
            </a:endParaRPr>
          </a:p>
          <a:p>
            <a:pPr marL="0" lvl="0" indent="0" algn="ctr" rtl="0">
              <a:spcBef>
                <a:spcPts val="0"/>
              </a:spcBef>
              <a:spcAft>
                <a:spcPts val="0"/>
              </a:spcAft>
              <a:buClr>
                <a:schemeClr val="dk1"/>
              </a:buClr>
              <a:buSzPts val="2000"/>
              <a:buFont typeface="Arial" panose="020B0604020202020204"/>
              <a:buNone/>
            </a:pPr>
            <a:r>
              <a:rPr lang="en-US" altLang="en-US" sz="2400"/>
              <a:t>MOSES 3: Meet his wife Zipporah of Midian </a:t>
            </a:r>
            <a:r>
              <a:rPr lang="zh-CN" altLang="en-US" sz="2400"/>
              <a:t>💏</a:t>
            </a:r>
            <a:r>
              <a:rPr lang="en-US" altLang="en-US" sz="2400"/>
              <a:t> Animated Bible Stories | BIBTOONS GO</a:t>
            </a:r>
            <a:endParaRPr lang="en-US" altLang="en-US" sz="2400"/>
          </a:p>
          <a:p>
            <a:pPr marL="0" lvl="0" indent="0" algn="l" rtl="0">
              <a:spcBef>
                <a:spcPts val="0"/>
              </a:spcBef>
              <a:spcAft>
                <a:spcPts val="0"/>
              </a:spcAft>
              <a:buClr>
                <a:schemeClr val="dk1"/>
              </a:buClr>
              <a:buSzPts val="2000"/>
              <a:buFont typeface="Arial" panose="020B0604020202020204"/>
              <a:buNone/>
            </a:pPr>
            <a:r>
              <a:rPr lang="en-US" altLang="en-US" sz="2400"/>
              <a:t> Apr 14, 2023 </a:t>
            </a:r>
            <a:endParaRPr lang="en-US" altLang="en-US" sz="2400"/>
          </a:p>
          <a:p>
            <a:pPr marL="0" lvl="0" indent="0" algn="l" rtl="0">
              <a:spcBef>
                <a:spcPts val="0"/>
              </a:spcBef>
              <a:spcAft>
                <a:spcPts val="0"/>
              </a:spcAft>
              <a:buClr>
                <a:schemeClr val="dk1"/>
              </a:buClr>
              <a:buSzPts val="2000"/>
              <a:buFont typeface="Arial" panose="020B0604020202020204"/>
              <a:buNone/>
            </a:pPr>
            <a:r>
              <a:rPr lang="en-US" altLang="en-US" sz="1600"/>
              <a:t>Moses kills an Egyptian soldier and flees from Egypt to the lands of Midian where he meets the daughters of the priest Reuel and helps them at the water well. Moses takes Zipporah as his wife and they have a son they named Gershom.</a:t>
            </a:r>
            <a:endParaRPr lang="en-US" altLang="en-US" sz="1600"/>
          </a:p>
          <a:p>
            <a:pPr marL="0" lvl="0" indent="0" algn="l" rtl="0">
              <a:spcBef>
                <a:spcPts val="0"/>
              </a:spcBef>
              <a:spcAft>
                <a:spcPts val="0"/>
              </a:spcAft>
              <a:buClr>
                <a:schemeClr val="dk1"/>
              </a:buClr>
              <a:buSzPts val="2000"/>
              <a:buFont typeface="Arial" panose="020B0604020202020204"/>
              <a:buNone/>
            </a:pPr>
            <a:r>
              <a:rPr lang="en-US" altLang="en-US" sz="1600"/>
              <a:t>God had big plans for them.</a:t>
            </a:r>
            <a:endParaRPr lang="en-US" altLang="en-US" sz="1600"/>
          </a:p>
          <a:p>
            <a:pPr marL="0" lvl="0" indent="0" algn="l" rtl="0">
              <a:spcBef>
                <a:spcPts val="0"/>
              </a:spcBef>
              <a:spcAft>
                <a:spcPts val="0"/>
              </a:spcAft>
              <a:buClr>
                <a:schemeClr val="dk1"/>
              </a:buClr>
              <a:buSzPts val="2000"/>
              <a:buFont typeface="Arial" panose="020B0604020202020204"/>
              <a:buNone/>
            </a:pPr>
            <a:r>
              <a:rPr lang="en-US" altLang="en-US" sz="1600"/>
              <a:t>This animation is based on the book of Exodus 2: 15 to 22.</a:t>
            </a:r>
            <a:endParaRPr lang="en-US" altLang="en-US" sz="1600"/>
          </a:p>
        </p:txBody>
      </p:sp>
      <p:sp>
        <p:nvSpPr>
          <p:cNvPr id="130" name="Google Shape;130;p5"/>
          <p:cNvSpPr txBox="1"/>
          <p:nvPr/>
        </p:nvSpPr>
        <p:spPr>
          <a:xfrm>
            <a:off x="983615" y="1562735"/>
            <a:ext cx="7696835" cy="4603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highlight>
                  <a:srgbClr val="FFFF00"/>
                </a:highlight>
                <a:latin typeface="Arial" panose="020B0604020202020204"/>
                <a:ea typeface="Arial" panose="020B0604020202020204"/>
                <a:cs typeface="Arial" panose="020B0604020202020204"/>
                <a:sym typeface="Arial" panose="020B0604020202020204"/>
              </a:rPr>
              <a:t>Watch either one or both of the following film together</a:t>
            </a:r>
            <a:endParaRPr sz="2400">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sp>
        <p:nvSpPr>
          <p:cNvPr id="3" name="Text Box 2"/>
          <p:cNvSpPr txBox="1"/>
          <p:nvPr/>
        </p:nvSpPr>
        <p:spPr>
          <a:xfrm>
            <a:off x="6744335" y="3933190"/>
            <a:ext cx="4601210" cy="2493645"/>
          </a:xfrm>
          <a:prstGeom prst="rect">
            <a:avLst/>
          </a:prstGeom>
          <a:noFill/>
        </p:spPr>
        <p:txBody>
          <a:bodyPr wrap="square" rtlCol="0" anchor="t">
            <a:noAutofit/>
          </a:bodyPr>
          <a:p>
            <a:pPr algn="ctr"/>
            <a:r>
              <a:rPr lang="en-US" altLang="en-US" sz="2400">
                <a:highlight>
                  <a:srgbClr val="FFFF00"/>
                </a:highlight>
              </a:rPr>
              <a:t>https://www.youtube.com/watch?v=fk2uzrRdN-k</a:t>
            </a:r>
            <a:endParaRPr lang="en-US" altLang="en-US" sz="2400">
              <a:highlight>
                <a:srgbClr val="FFFF00"/>
              </a:highlight>
            </a:endParaRPr>
          </a:p>
          <a:p>
            <a:endParaRPr lang="en-US" altLang="en-US"/>
          </a:p>
          <a:p>
            <a:r>
              <a:rPr lang="zh-CN" altLang="en-US" sz="2400"/>
              <a:t>摩</a:t>
            </a:r>
            <a:r>
              <a:rPr lang="zh-CN" altLang="en-US" sz="2400"/>
              <a:t>西英雄救美贏得愛情。摩西的仗義為他帶來了災禍，但他的英雄救美卻贏得了愛情</a:t>
            </a:r>
            <a:endParaRPr lang="zh-CN" altLang="en-US" sz="2400"/>
          </a:p>
          <a:p>
            <a:r>
              <a:rPr lang="zh-CN" altLang="en-US" sz="2400"/>
              <a:t>【</a:t>
            </a:r>
            <a:r>
              <a:rPr lang="zh-CN" altLang="en-US" sz="2400">
                <a:highlight>
                  <a:srgbClr val="FFFF00"/>
                </a:highlight>
              </a:rPr>
              <a:t>一分鐘聖經故事</a:t>
            </a:r>
            <a:r>
              <a:rPr lang="en-US" altLang="en-US" sz="2400"/>
              <a:t> </a:t>
            </a:r>
            <a:r>
              <a:rPr lang="zh-CN" altLang="en-US" sz="2400"/>
              <a:t>第</a:t>
            </a:r>
            <a:r>
              <a:rPr lang="en-US" altLang="en-US" sz="2400"/>
              <a:t>027</a:t>
            </a:r>
            <a:r>
              <a:rPr lang="zh-CN" altLang="en-US" sz="2400"/>
              <a:t>期】</a:t>
            </a:r>
            <a:r>
              <a:rPr lang="en-US" altLang="en-US" sz="2400"/>
              <a:t> #</a:t>
            </a:r>
            <a:endParaRPr lang="en-US" altLang="en-US" sz="2400"/>
          </a:p>
          <a:p>
            <a:endParaRPr lang="en-US"/>
          </a:p>
          <a:p>
            <a:endParaRPr lang="en-US"/>
          </a:p>
        </p:txBody>
      </p:sp>
      <p:pic>
        <p:nvPicPr>
          <p:cNvPr id="2" name="Picture Placeholder 1"/>
          <p:cNvPicPr>
            <a:picLocks noChangeAspect="1"/>
          </p:cNvPicPr>
          <p:nvPr>
            <p:ph type="pic" idx="2"/>
          </p:nvPr>
        </p:nvPicPr>
        <p:blipFill>
          <a:blip r:embed="rId1"/>
          <a:srcRect t="25983" b="25983"/>
          <a:stretch>
            <a:fillRect/>
          </a:stretch>
        </p:blipFill>
        <p:spPr>
          <a:xfrm>
            <a:off x="9246235" y="332105"/>
            <a:ext cx="2426970" cy="32086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sp>
        <p:nvSpPr>
          <p:cNvPr id="121" name="Google Shape;121;p4"/>
          <p:cNvSpPr txBox="1"/>
          <p:nvPr>
            <p:ph type="title"/>
          </p:nvPr>
        </p:nvSpPr>
        <p:spPr>
          <a:xfrm>
            <a:off x="263525" y="332105"/>
            <a:ext cx="3136265" cy="124333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B0F0"/>
              </a:buClr>
              <a:buSzPts val="2400"/>
              <a:buFont typeface="Arial" panose="020B0604020202020204"/>
              <a:buNone/>
            </a:pPr>
            <a:r>
              <a:rPr lang="en-US" sz="1800" b="1">
                <a:solidFill>
                  <a:srgbClr val="00B0F0"/>
                </a:solidFill>
              </a:rPr>
              <a:t>I-2.  Guidelines For Brief Interaction</a:t>
            </a:r>
            <a:br>
              <a:rPr lang="en-US" sz="1800" b="1">
                <a:solidFill>
                  <a:srgbClr val="00B0F0"/>
                </a:solidFill>
              </a:rPr>
            </a:br>
            <a:r>
              <a:rPr lang="en-US" sz="1800" b="1">
                <a:solidFill>
                  <a:srgbClr val="00B0F0"/>
                </a:solidFill>
              </a:rPr>
              <a:t>    (簡易互動原則）</a:t>
            </a:r>
            <a:endParaRPr sz="1800" b="1">
              <a:solidFill>
                <a:srgbClr val="00B0F0"/>
              </a:solidFill>
            </a:endParaRPr>
          </a:p>
        </p:txBody>
      </p:sp>
      <p:sp>
        <p:nvSpPr>
          <p:cNvPr id="122" name="Google Shape;122;p4"/>
          <p:cNvSpPr txBox="1"/>
          <p:nvPr>
            <p:ph type="body" idx="1"/>
          </p:nvPr>
        </p:nvSpPr>
        <p:spPr>
          <a:xfrm>
            <a:off x="623570" y="1700530"/>
            <a:ext cx="2748280" cy="4398645"/>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2200"/>
              <a:buFont typeface="Arial" panose="020B0604020202020204"/>
              <a:buNone/>
            </a:pPr>
            <a:r>
              <a:rPr lang="en-US" sz="1400"/>
              <a:t>Please do the following after read through the passage </a:t>
            </a:r>
            <a:endParaRPr lang="en-US" sz="1400"/>
          </a:p>
          <a:p>
            <a:pPr marL="0" lvl="0" indent="0" algn="l" rtl="0">
              <a:spcBef>
                <a:spcPts val="360"/>
              </a:spcBef>
              <a:spcAft>
                <a:spcPts val="0"/>
              </a:spcAft>
              <a:buClr>
                <a:schemeClr val="dk1"/>
              </a:buClr>
              <a:buSzPts val="2200"/>
              <a:buFont typeface="Arial" panose="020B0604020202020204"/>
              <a:buNone/>
            </a:pPr>
            <a:r>
              <a:rPr lang="en-US" sz="1400"/>
              <a:t>(閲讀完經文后，請如此行)：</a:t>
            </a:r>
            <a:endParaRPr lang="en-US" sz="1400"/>
          </a:p>
          <a:p>
            <a:pPr marL="0" lvl="0" indent="0" algn="l" rtl="0">
              <a:spcBef>
                <a:spcPts val="360"/>
              </a:spcBef>
              <a:spcAft>
                <a:spcPts val="0"/>
              </a:spcAft>
              <a:buClr>
                <a:schemeClr val="dk1"/>
              </a:buClr>
              <a:buSzPts val="2200"/>
              <a:buFont typeface="Arial" panose="020B0604020202020204"/>
              <a:buNone/>
            </a:pPr>
            <a:r>
              <a:rPr lang="en-US" sz="1400"/>
              <a:t>1. Briefly Clarify Unclear Points </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   簡單解釋不明字詞</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2.Encourage Children Use Their Own Words To Tell The Story, the Scenario.</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    鼓勵兒女用自己的語言描述故事情境。</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3. Or To Ask Whatever Questions Come To Their Mind.     </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    或請兒女提出心中的疑問困擾; </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4. Give a brief answer &amp; follow up later.   </a:t>
            </a:r>
            <a:endParaRPr lang="en-US" sz="1400"/>
          </a:p>
          <a:p>
            <a:pPr marL="471170" lvl="0" indent="-471170" algn="l" rtl="0">
              <a:spcBef>
                <a:spcPts val="360"/>
              </a:spcBef>
              <a:spcAft>
                <a:spcPts val="0"/>
              </a:spcAft>
              <a:buClr>
                <a:schemeClr val="dk1"/>
              </a:buClr>
              <a:buSzPts val="2200"/>
              <a:buFont typeface="Arial" panose="020B0604020202020204"/>
              <a:buNone/>
            </a:pPr>
            <a:r>
              <a:rPr lang="en-US" sz="1400"/>
              <a:t>    簡要回答，隨後再跟進。</a:t>
            </a:r>
            <a:endParaRPr lang="en-US" sz="1400"/>
          </a:p>
        </p:txBody>
      </p:sp>
      <p:pic>
        <p:nvPicPr>
          <p:cNvPr id="3" name="Picture Placeholder 2"/>
          <p:cNvPicPr/>
          <p:nvPr>
            <p:ph type="pic" idx="2"/>
          </p:nvPr>
        </p:nvPicPr>
        <p:blipFill>
          <a:blip r:embed="rId1"/>
          <a:srcRect t="10520" b="10520"/>
          <a:stretch>
            <a:fillRect/>
          </a:stretch>
        </p:blipFill>
        <p:spPr>
          <a:xfrm>
            <a:off x="5592445" y="272415"/>
            <a:ext cx="3992880" cy="2237740"/>
          </a:xfrm>
          <a:prstGeom prst="rect">
            <a:avLst/>
          </a:prstGeom>
        </p:spPr>
      </p:pic>
      <p:sp>
        <p:nvSpPr>
          <p:cNvPr id="2" name="Text Box 1"/>
          <p:cNvSpPr txBox="1"/>
          <p:nvPr/>
        </p:nvSpPr>
        <p:spPr>
          <a:xfrm>
            <a:off x="4872355" y="2528570"/>
            <a:ext cx="5135245" cy="1148715"/>
          </a:xfrm>
          <a:prstGeom prst="rect">
            <a:avLst/>
          </a:prstGeom>
          <a:noFill/>
        </p:spPr>
        <p:txBody>
          <a:bodyPr wrap="square" rtlCol="0" anchor="t">
            <a:noAutofit/>
          </a:bodyPr>
          <a:p>
            <a:pPr algn="ctr"/>
            <a:r>
              <a:rPr lang="en-US" altLang="en-US" sz="1000"/>
              <a:t>https://www.gettyimages.com/detail/news-photo/moses-and-his-ethiopian-wife-zipporah-between-1645-and-1649-news-photo/1219745103</a:t>
            </a:r>
            <a:endParaRPr lang="en-US" altLang="en-US" sz="1000"/>
          </a:p>
          <a:p>
            <a:pPr algn="ctr"/>
            <a:r>
              <a:rPr lang="en-US" altLang="en-US" sz="1200" b="1">
                <a:highlight>
                  <a:srgbClr val="FFFF00"/>
                </a:highlight>
              </a:rPr>
              <a:t>Moses And His Ethiopian Wife Zipporah</a:t>
            </a:r>
            <a:endParaRPr lang="en-US" altLang="en-US" sz="1200" b="1">
              <a:highlight>
                <a:srgbClr val="FFFF00"/>
              </a:highlight>
            </a:endParaRPr>
          </a:p>
          <a:p>
            <a:pPr algn="ctr"/>
            <a:r>
              <a:rPr lang="en-US" altLang="en-US" sz="1200"/>
              <a:t>Moses and his Ethiopian wife Zipporah, Between 1645 and 1649. Found in the Collection of Rubenshuis. Artist Jordaens, Jacob (1593-1678). (Photo by Fine Art Images/Heritage Images via Getty Images)</a:t>
            </a:r>
            <a:endParaRPr lang="en-US" altLang="en-US" sz="1200"/>
          </a:p>
        </p:txBody>
      </p:sp>
      <p:sp>
        <p:nvSpPr>
          <p:cNvPr id="4" name="Text Box 3"/>
          <p:cNvSpPr txBox="1"/>
          <p:nvPr/>
        </p:nvSpPr>
        <p:spPr>
          <a:xfrm>
            <a:off x="3552825" y="3676650"/>
            <a:ext cx="8220710" cy="3014345"/>
          </a:xfrm>
          <a:prstGeom prst="rect">
            <a:avLst/>
          </a:prstGeom>
          <a:noFill/>
        </p:spPr>
        <p:txBody>
          <a:bodyPr wrap="square" rtlCol="0" anchor="t">
            <a:noAutofit/>
          </a:bodyPr>
          <a:p>
            <a:pPr algn="ctr"/>
            <a:r>
              <a:rPr lang="zh-CN" altLang="en-US" sz="2000">
                <a:sym typeface="+mn-ea"/>
              </a:rPr>
              <a:t>出</a:t>
            </a:r>
            <a:r>
              <a:rPr lang="en-US" altLang="zh-CN" sz="2000">
                <a:sym typeface="+mn-ea"/>
              </a:rPr>
              <a:t>  </a:t>
            </a:r>
            <a:r>
              <a:rPr lang="en-US" altLang="en-US" sz="2000">
                <a:sym typeface="+mn-ea"/>
              </a:rPr>
              <a:t>2</a:t>
            </a:r>
            <a:r>
              <a:rPr lang="zh-CN" altLang="en-US" sz="2000">
                <a:ea typeface="SimSun" panose="02010600030101010101" pitchFamily="2" charset="-122"/>
                <a:sym typeface="+mn-ea"/>
              </a:rPr>
              <a:t>：</a:t>
            </a:r>
            <a:r>
              <a:rPr lang="en-US" altLang="en-US" sz="2000">
                <a:sym typeface="+mn-ea"/>
              </a:rPr>
              <a:t>22  </a:t>
            </a:r>
            <a:r>
              <a:rPr lang="zh-CN" altLang="en-US" sz="2000">
                <a:sym typeface="+mn-ea"/>
              </a:rPr>
              <a:t>西坡拉生了一個兒子，摩西給他起名叫</a:t>
            </a:r>
            <a:r>
              <a:rPr lang="zh-CN" altLang="en-US" sz="2000">
                <a:solidFill>
                  <a:srgbClr val="FF0000"/>
                </a:solidFill>
                <a:highlight>
                  <a:srgbClr val="FFFF00"/>
                </a:highlight>
                <a:sym typeface="+mn-ea"/>
              </a:rPr>
              <a:t>革舜</a:t>
            </a:r>
            <a:r>
              <a:rPr lang="zh-CN" altLang="en-US" sz="2000">
                <a:sym typeface="+mn-ea"/>
              </a:rPr>
              <a:t>，</a:t>
            </a:r>
            <a:endParaRPr lang="zh-CN" altLang="en-US" sz="2000">
              <a:sym typeface="+mn-ea"/>
            </a:endParaRPr>
          </a:p>
          <a:p>
            <a:pPr algn="ctr"/>
            <a:r>
              <a:rPr lang="zh-CN" altLang="en-US" sz="2000">
                <a:sym typeface="+mn-ea"/>
              </a:rPr>
              <a:t>因他說：「</a:t>
            </a:r>
            <a:r>
              <a:rPr lang="zh-CN" altLang="en-US" sz="2000">
                <a:highlight>
                  <a:srgbClr val="FFFF00"/>
                </a:highlight>
                <a:sym typeface="+mn-ea"/>
              </a:rPr>
              <a:t>我在外地作了寄居者。」</a:t>
            </a:r>
            <a:endParaRPr lang="zh-CN" altLang="en-US" sz="2000" u="none" strike="noStrike" cap="none">
              <a:highlight>
                <a:srgbClr val="FFFF00"/>
              </a:highlight>
              <a:sym typeface="+mn-ea"/>
            </a:endParaRPr>
          </a:p>
          <a:p>
            <a:r>
              <a:rPr lang="en-US" altLang="en-US" sz="2000">
                <a:sym typeface="+mn-ea"/>
              </a:rPr>
              <a:t>†</a:t>
            </a:r>
            <a:r>
              <a:rPr lang="zh-CN" altLang="en-US" sz="2000">
                <a:sym typeface="+mn-ea"/>
              </a:rPr>
              <a:t>原文精要</a:t>
            </a:r>
            <a:endParaRPr lang="zh-CN" altLang="en-US" sz="2000"/>
          </a:p>
          <a:p>
            <a:r>
              <a:rPr lang="zh-CN" altLang="en-US" sz="2000">
                <a:solidFill>
                  <a:srgbClr val="FF0000"/>
                </a:solidFill>
                <a:highlight>
                  <a:srgbClr val="FFFF00"/>
                </a:highlight>
                <a:sym typeface="+mn-ea"/>
              </a:rPr>
              <a:t>革舜</a:t>
            </a:r>
            <a:r>
              <a:rPr lang="zh-CN" altLang="en-US" sz="2000">
                <a:highlight>
                  <a:srgbClr val="FFFF00"/>
                </a:highlight>
                <a:sym typeface="+mn-ea"/>
              </a:rPr>
              <a:t>（</a:t>
            </a:r>
            <a:r>
              <a:rPr lang="en-US" altLang="en-US" sz="2000">
                <a:highlight>
                  <a:srgbClr val="FFFF00"/>
                </a:highlight>
                <a:sym typeface="+mn-ea"/>
              </a:rPr>
              <a:t>םשֹׁגֵּרְ</a:t>
            </a:r>
            <a:r>
              <a:rPr lang="zh-CN" altLang="en-US" sz="2000">
                <a:highlight>
                  <a:srgbClr val="FFFF00"/>
                </a:highlight>
                <a:sym typeface="+mn-ea"/>
              </a:rPr>
              <a:t>，</a:t>
            </a:r>
            <a:r>
              <a:rPr lang="en-US" altLang="en-US" sz="2000">
                <a:highlight>
                  <a:srgbClr val="FFFF00"/>
                </a:highlight>
                <a:sym typeface="+mn-ea"/>
              </a:rPr>
              <a:t>gershom</a:t>
            </a:r>
            <a:r>
              <a:rPr lang="zh-CN" altLang="en-US" sz="2000">
                <a:highlight>
                  <a:srgbClr val="FFFF00"/>
                </a:highlight>
                <a:sym typeface="+mn-ea"/>
              </a:rPr>
              <a:t>）</a:t>
            </a:r>
            <a:r>
              <a:rPr lang="zh-CN" altLang="en-US" sz="2000">
                <a:sym typeface="+mn-ea"/>
              </a:rPr>
              <a:t>有雙重意思：前兩個子音指「寄居」；前三個子音指「趕走」（二</a:t>
            </a:r>
            <a:r>
              <a:rPr lang="en-US" altLang="en-US" sz="2000">
                <a:sym typeface="+mn-ea"/>
              </a:rPr>
              <a:t>17</a:t>
            </a:r>
            <a:r>
              <a:rPr lang="zh-CN" altLang="en-US" sz="2000">
                <a:sym typeface="+mn-ea"/>
              </a:rPr>
              <a:t>，六</a:t>
            </a:r>
            <a:r>
              <a:rPr lang="en-US" altLang="en-US" sz="2000">
                <a:sym typeface="+mn-ea"/>
              </a:rPr>
              <a:t>1</a:t>
            </a:r>
            <a:r>
              <a:rPr lang="zh-CN" altLang="en-US" sz="2000">
                <a:sym typeface="+mn-ea"/>
              </a:rPr>
              <a:t>）。根據摩西對這名字的解釋，主要意思是「寄居」。</a:t>
            </a:r>
            <a:endParaRPr lang="zh-CN" altLang="en-US" sz="2000"/>
          </a:p>
          <a:p>
            <a:r>
              <a:rPr lang="zh-CN" altLang="en-US" sz="2000">
                <a:sym typeface="+mn-ea"/>
              </a:rPr>
              <a:t>寄居者（</a:t>
            </a:r>
            <a:r>
              <a:rPr lang="en-US" altLang="en-US" sz="2000">
                <a:sym typeface="+mn-ea"/>
              </a:rPr>
              <a:t>גֵּר</a:t>
            </a:r>
            <a:r>
              <a:rPr lang="zh-CN" altLang="en-US" sz="2000">
                <a:sym typeface="+mn-ea"/>
              </a:rPr>
              <a:t>，</a:t>
            </a:r>
            <a:r>
              <a:rPr lang="en-US" altLang="en-US" sz="2000">
                <a:sym typeface="+mn-ea"/>
              </a:rPr>
              <a:t>ger</a:t>
            </a:r>
            <a:r>
              <a:rPr lang="zh-CN" altLang="en-US" sz="2000">
                <a:sym typeface="+mn-ea"/>
              </a:rPr>
              <a:t>）是放在這句話的開首</a:t>
            </a:r>
            <a:r>
              <a:rPr lang="en-US" altLang="en-US" sz="2000">
                <a:sym typeface="+mn-ea"/>
              </a:rPr>
              <a:t>─</a:t>
            </a:r>
            <a:r>
              <a:rPr lang="zh-CN" altLang="en-US" sz="2000">
                <a:sym typeface="+mn-ea"/>
              </a:rPr>
              <a:t>「寄居者，我是在異地」，有強調的作用。</a:t>
            </a:r>
            <a:r>
              <a:rPr lang="en-US" altLang="zh-CN" sz="2000">
                <a:sym typeface="+mn-ea"/>
              </a:rPr>
              <a:t> </a:t>
            </a:r>
            <a:endParaRPr lang="en-US" altLang="zh-CN" sz="2000">
              <a:sym typeface="+mn-ea"/>
            </a:endParaRPr>
          </a:p>
          <a:p>
            <a:r>
              <a:rPr lang="zh-CN" altLang="en-US" sz="1600">
                <a:sym typeface="+mn-ea"/>
              </a:rPr>
              <a:t>（《出於神》謝挺</a:t>
            </a:r>
            <a:r>
              <a:rPr lang="en-US" altLang="en-US" sz="1600">
                <a:sym typeface="+mn-ea"/>
              </a:rPr>
              <a:t> </a:t>
            </a:r>
            <a:r>
              <a:rPr lang="zh-CN" altLang="en-US" sz="1600">
                <a:sym typeface="+mn-ea"/>
              </a:rPr>
              <a:t>著；環球聖經公會</a:t>
            </a:r>
            <a:r>
              <a:rPr lang="en-US" altLang="en-US" sz="1600">
                <a:sym typeface="+mn-ea"/>
              </a:rPr>
              <a:t> The Worldwide Bible Society</a:t>
            </a:r>
            <a:r>
              <a:rPr lang="zh-CN" altLang="en-US" sz="1600">
                <a:ea typeface="SimSun" panose="02010600030101010101" pitchFamily="2" charset="-122"/>
                <a:sym typeface="+mn-ea"/>
              </a:rPr>
              <a:t>；</a:t>
            </a:r>
            <a:r>
              <a:rPr lang="en-US" altLang="zh-CN" sz="1600">
                <a:ea typeface="SimSun" panose="02010600030101010101" pitchFamily="2" charset="-122"/>
                <a:sym typeface="+mn-ea"/>
              </a:rPr>
              <a:t> </a:t>
            </a:r>
            <a:r>
              <a:rPr lang="en-US" altLang="en-US" sz="1600">
                <a:sym typeface="+mn-ea"/>
              </a:rPr>
              <a:t>2018</a:t>
            </a:r>
            <a:r>
              <a:rPr lang="zh-CN" altLang="en-US" sz="1600">
                <a:sym typeface="+mn-ea"/>
              </a:rPr>
              <a:t>年</a:t>
            </a:r>
            <a:r>
              <a:rPr lang="en-US" altLang="en-US" sz="1600">
                <a:sym typeface="+mn-ea"/>
              </a:rPr>
              <a:t>1</a:t>
            </a:r>
            <a:r>
              <a:rPr lang="zh-CN" altLang="en-US" sz="1600">
                <a:sym typeface="+mn-ea"/>
              </a:rPr>
              <a:t>月</a:t>
            </a:r>
            <a:r>
              <a:rPr lang="en-US" altLang="en-US" sz="1600">
                <a:sym typeface="+mn-ea"/>
              </a:rPr>
              <a:t>20</a:t>
            </a:r>
            <a:r>
              <a:rPr lang="zh-CN" altLang="en-US" sz="1600">
                <a:sym typeface="+mn-ea"/>
              </a:rPr>
              <a:t>日）</a:t>
            </a:r>
            <a:endParaRPr lang="zh-CN" altLang="en-US" sz="1600">
              <a:sym typeface="+mn-ea"/>
            </a:endParaRPr>
          </a:p>
          <a:p>
            <a:r>
              <a:rPr lang="en-US" altLang="en-US" sz="1600">
                <a:sym typeface="+mn-ea"/>
              </a:rPr>
              <a:t> ·</a:t>
            </a:r>
            <a:endParaRPr lang="en-US" altLang="en-US" sz="1600">
              <a:sym typeface="+mn-ea"/>
            </a:endParaRPr>
          </a:p>
          <a:p>
            <a:pPr algn="r"/>
            <a:endParaRPr lang="en-US" altLang="en-US" sz="16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loud Callout 2"/>
          <p:cNvSpPr/>
          <p:nvPr/>
        </p:nvSpPr>
        <p:spPr>
          <a:xfrm>
            <a:off x="365760" y="659130"/>
            <a:ext cx="11156950" cy="5770880"/>
          </a:xfrm>
          <a:prstGeom prst="cloudCallout">
            <a:avLst>
              <a:gd name="adj1" fmla="val -48562"/>
              <a:gd name="adj2" fmla="val -60871"/>
            </a:avLst>
          </a:prstGeom>
          <a:solidFill>
            <a:schemeClr val="accent3">
              <a:lumMod val="95000"/>
            </a:schemeClr>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l" eaLnBrk="1" hangingPunct="1">
              <a:buNone/>
            </a:pPr>
            <a:r>
              <a:rPr lang="en-US" altLang="zh-CN" sz="3200">
                <a:sym typeface="+mn-ea"/>
              </a:rPr>
              <a:t>   </a:t>
            </a:r>
            <a:r>
              <a:rPr lang="en-US" altLang="zh-CN" sz="2600">
                <a:sym typeface="+mn-ea"/>
              </a:rPr>
              <a:t>    </a:t>
            </a:r>
            <a:endParaRPr lang="en-US" altLang="zh-CN" sz="2600">
              <a:sym typeface="+mn-ea"/>
            </a:endParaRPr>
          </a:p>
          <a:p>
            <a:pPr lvl="0" algn="l" eaLnBrk="1" hangingPunct="1">
              <a:buNone/>
            </a:pPr>
            <a:r>
              <a:rPr lang="en-US" altLang="zh-CN" sz="2600">
                <a:sym typeface="+mn-ea"/>
              </a:rPr>
              <a:t>1. </a:t>
            </a:r>
            <a:r>
              <a:rPr lang="zh-CN" altLang="en-US" sz="2600">
                <a:sym typeface="+mn-ea"/>
              </a:rPr>
              <a:t>摩西看到七位女士受人欺壓，就起來鼎力相助！！而他的伸手幫助，為自己的一生帶來了翻轉與祝福，不僅有安身之処，還取了妻，</a:t>
            </a:r>
            <a:r>
              <a:rPr lang="zh-CN" altLang="en-US" sz="2600">
                <a:sym typeface="+mn-ea"/>
              </a:rPr>
              <a:t>建立家世，生養兒女，走出新路！！！</a:t>
            </a:r>
            <a:endParaRPr lang="zh-CN" altLang="en-US" sz="2600">
              <a:sym typeface="+mn-ea"/>
            </a:endParaRPr>
          </a:p>
          <a:p>
            <a:pPr lvl="0" algn="l" eaLnBrk="1" hangingPunct="1">
              <a:buNone/>
            </a:pPr>
            <a:r>
              <a:rPr lang="en-US" altLang="zh-CN" sz="2600">
                <a:sym typeface="+mn-ea"/>
              </a:rPr>
              <a:t>2.  </a:t>
            </a:r>
            <a:r>
              <a:rPr lang="zh-CN" altLang="en-US" sz="2600">
                <a:sym typeface="+mn-ea"/>
              </a:rPr>
              <a:t>當摩西给儿子起名叫</a:t>
            </a:r>
            <a:r>
              <a:rPr lang="zh-CN" altLang="en-US" sz="2600">
                <a:solidFill>
                  <a:srgbClr val="FF0000"/>
                </a:solidFill>
                <a:highlight>
                  <a:srgbClr val="FFFF00"/>
                </a:highlight>
                <a:sym typeface="+mn-ea"/>
              </a:rPr>
              <a:t>革舜</a:t>
            </a:r>
            <a:r>
              <a:rPr lang="zh-CN" altLang="en-US" sz="2600">
                <a:solidFill>
                  <a:schemeClr val="bg2"/>
                </a:solidFill>
                <a:sym typeface="+mn-ea"/>
              </a:rPr>
              <a:t>時，</a:t>
            </a:r>
            <a:r>
              <a:rPr lang="zh-CN" altLang="en-US" sz="2600">
                <a:sym typeface="+mn-ea"/>
              </a:rPr>
              <a:t>表明了他已接受自己是在地上「寄居的」</a:t>
            </a:r>
            <a:r>
              <a:rPr lang="en-US" altLang="zh-CN" sz="2600">
                <a:sym typeface="+mn-ea"/>
              </a:rPr>
              <a:t>(22</a:t>
            </a:r>
            <a:r>
              <a:rPr lang="zh-CN" altLang="en-US" sz="2600">
                <a:sym typeface="+mn-ea"/>
              </a:rPr>
              <a:t>節</a:t>
            </a:r>
            <a:r>
              <a:rPr lang="en-US" altLang="zh-CN" sz="2600">
                <a:sym typeface="+mn-ea"/>
              </a:rPr>
              <a:t>)</a:t>
            </a:r>
            <a:r>
              <a:rPr lang="zh-CN" altLang="en-US" sz="2600">
                <a:sym typeface="+mn-ea"/>
              </a:rPr>
              <a:t>，</a:t>
            </a:r>
            <a:r>
              <a:rPr lang="zh-CN" altLang="en-US" sz="2600"/>
              <a:t>就像以色列人在埃及是寄居的身分。神也讓摩西體會寄居的滋味，好叫他能與以色列人認同。</a:t>
            </a:r>
            <a:endParaRPr lang="zh-CN" altLang="en-US" sz="2600"/>
          </a:p>
          <a:p>
            <a:pPr lvl="0" algn="l" eaLnBrk="1" hangingPunct="1">
              <a:buNone/>
            </a:pPr>
            <a:endParaRPr lang="zh-CN" altLang="en-US" sz="2600"/>
          </a:p>
          <a:p>
            <a:pPr lvl="0" algn="l" eaLnBrk="1" hangingPunct="1">
              <a:buNone/>
            </a:pPr>
            <a:r>
              <a:rPr lang="zh-CN" altLang="en-US" sz="2600">
                <a:solidFill>
                  <a:srgbClr val="FF0000"/>
                </a:solidFill>
              </a:rPr>
              <a:t>反思：</a:t>
            </a:r>
            <a:r>
              <a:rPr lang="en-US" altLang="zh-CN" sz="2600">
                <a:solidFill>
                  <a:srgbClr val="FF0000"/>
                </a:solidFill>
              </a:rPr>
              <a:t> </a:t>
            </a:r>
            <a:r>
              <a:rPr lang="zh-CN" altLang="en-US" sz="2600"/>
              <a:t>請問您是個樂於隨時伸手助人的人嗎？而且，您確知自己是</a:t>
            </a:r>
            <a:r>
              <a:rPr lang="en-US" altLang="zh-CN" sz="2600"/>
              <a:t>“</a:t>
            </a:r>
            <a:r>
              <a:rPr lang="zh-CN" altLang="en-US" sz="2600"/>
              <a:t>寄居者</a:t>
            </a:r>
            <a:r>
              <a:rPr lang="en-US" altLang="zh-CN" sz="2600"/>
              <a:t>”</a:t>
            </a:r>
            <a:r>
              <a:rPr lang="zh-CN" altLang="en-US" sz="2600"/>
              <a:t>嗎？神為甚麼讓您有這樣的經歷？祂期望您與誰認同，好叫您能服事、祝福他們呢？</a:t>
            </a:r>
            <a:r>
              <a:rPr lang="zh-CN" altLang="en-US" sz="2000"/>
              <a:t>（參：</a:t>
            </a:r>
            <a:r>
              <a:rPr lang="zh-CN" altLang="en-US" sz="2000">
                <a:sym typeface="+mn-ea"/>
              </a:rPr>
              <a:t>謝挺</a:t>
            </a:r>
            <a:r>
              <a:rPr lang="en-US" altLang="zh-CN" sz="2000">
                <a:sym typeface="+mn-ea"/>
              </a:rPr>
              <a:t> </a:t>
            </a:r>
            <a:r>
              <a:rPr lang="zh-CN" altLang="en-US" sz="2000">
                <a:sym typeface="+mn-ea"/>
              </a:rPr>
              <a:t>著，《出於神》）</a:t>
            </a:r>
            <a:endParaRPr lang="zh-CN" altLang="en-US" sz="2000">
              <a:sym typeface="+mn-ea"/>
            </a:endParaRPr>
          </a:p>
          <a:p>
            <a:pPr lvl="0" algn="l" eaLnBrk="1" hangingPunct="1">
              <a:buNone/>
            </a:pPr>
            <a:r>
              <a:rPr lang="zh-CN" altLang="en-US" sz="2600">
                <a:sym typeface="+mn-ea"/>
              </a:rPr>
              <a:t> </a:t>
            </a:r>
            <a:r>
              <a:rPr lang="en-US" altLang="zh-CN" sz="2600">
                <a:sym typeface="+mn-ea"/>
              </a:rPr>
              <a:t>      </a:t>
            </a:r>
            <a:endParaRPr lang="zh-CN" altLang="en-US" sz="3000" dirty="0">
              <a:solidFill>
                <a:srgbClr val="FF0000"/>
              </a:solidFill>
              <a:highlight>
                <a:srgbClr val="FFFF00"/>
              </a:highlight>
              <a:latin typeface="Arial" panose="020B0604020202020204" pitchFamily="34" charset="0"/>
            </a:endParaRPr>
          </a:p>
        </p:txBody>
      </p:sp>
      <p:sp>
        <p:nvSpPr>
          <p:cNvPr id="2" name="Rectangle 1"/>
          <p:cNvSpPr/>
          <p:nvPr/>
        </p:nvSpPr>
        <p:spPr>
          <a:xfrm>
            <a:off x="191770" y="44450"/>
            <a:ext cx="680720" cy="457835"/>
          </a:xfrm>
          <a:prstGeom prst="rect">
            <a:avLst/>
          </a:prstGeom>
        </p:spPr>
        <p:txBody>
          <a:bodyPr wrap="none">
            <a:noAutofit/>
          </a:bodyPr>
          <a:p>
            <a:pPr>
              <a:buNone/>
            </a:pPr>
            <a:r>
              <a:rPr lang="zh-CN" altLang="en-US" sz="3200" b="1" dirty="0">
                <a:solidFill>
                  <a:srgbClr val="FF0000"/>
                </a:solidFill>
                <a:effectLst>
                  <a:outerShdw blurRad="38100" dist="38100" dir="2700000">
                    <a:srgbClr val="C0C0C0"/>
                  </a:outerShdw>
                </a:effectLst>
                <a:latin typeface="KaiTi" panose="02010609060101010101" charset="-122"/>
                <a:ea typeface="KaiTi" panose="02010609060101010101" charset="-122"/>
              </a:rPr>
              <a:t>今</a:t>
            </a:r>
            <a:endParaRPr lang="zh-CN" altLang="en-US" sz="3200" b="1" dirty="0">
              <a:solidFill>
                <a:srgbClr val="FF0000"/>
              </a:solidFill>
              <a:effectLst>
                <a:outerShdw blurRad="38100" dist="38100" dir="2700000">
                  <a:srgbClr val="C0C0C0"/>
                </a:outerShdw>
              </a:effectLst>
              <a:latin typeface="KaiTi" panose="02010609060101010101" charset="-122"/>
              <a:ea typeface="KaiTi" panose="02010609060101010101" charset="-122"/>
            </a:endParaRPr>
          </a:p>
        </p:txBody>
      </p:sp>
      <p:sp>
        <p:nvSpPr>
          <p:cNvPr id="4" name="Rectangle 3"/>
          <p:cNvSpPr/>
          <p:nvPr/>
        </p:nvSpPr>
        <p:spPr>
          <a:xfrm>
            <a:off x="695960" y="260350"/>
            <a:ext cx="568960" cy="644525"/>
          </a:xfrm>
          <a:prstGeom prst="rect">
            <a:avLst/>
          </a:prstGeom>
        </p:spPr>
        <p:txBody>
          <a:bodyPr wrap="none">
            <a:noAutofit/>
          </a:bodyPr>
          <a:p>
            <a:pPr>
              <a:buNone/>
            </a:pPr>
            <a:r>
              <a:rPr lang="zh-CN" sz="3600" dirty="0">
                <a:solidFill>
                  <a:srgbClr val="FF0000"/>
                </a:solidFill>
                <a:effectLst>
                  <a:outerShdw blurRad="38100" dist="38100" dir="2700000">
                    <a:srgbClr val="C0C0C0"/>
                  </a:outerShdw>
                </a:effectLst>
                <a:latin typeface="Arial" panose="020B0604020202020204" pitchFamily="34" charset="0"/>
              </a:rPr>
              <a:t>日</a:t>
            </a:r>
            <a:endParaRPr lang="zh-CN" sz="3600" dirty="0">
              <a:solidFill>
                <a:srgbClr val="FF0000"/>
              </a:solidFill>
              <a:effectLst>
                <a:outerShdw blurRad="38100" dist="38100" dir="2700000">
                  <a:srgbClr val="C0C0C0"/>
                </a:outerShdw>
              </a:effectLst>
              <a:latin typeface="Arial" panose="020B0604020202020204" pitchFamily="34" charset="0"/>
            </a:endParaRPr>
          </a:p>
        </p:txBody>
      </p:sp>
      <p:sp>
        <p:nvSpPr>
          <p:cNvPr id="5" name="Rectangle 4"/>
          <p:cNvSpPr/>
          <p:nvPr/>
        </p:nvSpPr>
        <p:spPr>
          <a:xfrm>
            <a:off x="1056005" y="620078"/>
            <a:ext cx="667385" cy="675640"/>
          </a:xfrm>
          <a:prstGeom prst="rect">
            <a:avLst/>
          </a:prstGeom>
        </p:spPr>
        <p:txBody>
          <a:bodyPr wrap="none">
            <a:spAutoFit/>
          </a:bodyPr>
          <a:p>
            <a:pPr>
              <a:buNone/>
            </a:pPr>
            <a:r>
              <a:rPr lang="zh-CN" altLang="zh-TW" sz="3800" b="1" dirty="0">
                <a:solidFill>
                  <a:srgbClr val="FF0000"/>
                </a:solidFill>
                <a:effectLst>
                  <a:outerShdw blurRad="38100" dist="38100" dir="2700000">
                    <a:srgbClr val="C0C0C0"/>
                  </a:outerShdw>
                </a:effectLst>
                <a:latin typeface="KaiTi" panose="02010609060101010101" charset="-122"/>
                <a:ea typeface="KaiTi" panose="02010609060101010101" charset="-122"/>
              </a:rPr>
              <a:t>亮</a:t>
            </a:r>
            <a:endParaRPr sz="3800" dirty="0">
              <a:effectLst>
                <a:outerShdw blurRad="38100" dist="38100" dir="2700000">
                  <a:srgbClr val="C0C0C0"/>
                </a:outerShdw>
              </a:effectLst>
              <a:latin typeface="Arial" panose="020B0604020202020204" pitchFamily="34" charset="0"/>
            </a:endParaRPr>
          </a:p>
        </p:txBody>
      </p:sp>
      <p:sp>
        <p:nvSpPr>
          <p:cNvPr id="6" name="Rectangle 5"/>
          <p:cNvSpPr/>
          <p:nvPr/>
        </p:nvSpPr>
        <p:spPr>
          <a:xfrm>
            <a:off x="1559560" y="1052830"/>
            <a:ext cx="640080" cy="677545"/>
          </a:xfrm>
          <a:prstGeom prst="rect">
            <a:avLst/>
          </a:prstGeom>
        </p:spPr>
        <p:txBody>
          <a:bodyPr wrap="none">
            <a:noAutofit/>
          </a:bodyPr>
          <a:p>
            <a:pPr>
              <a:buNone/>
            </a:pPr>
            <a:r>
              <a:rPr lang="zh-CN" sz="3600" dirty="0">
                <a:solidFill>
                  <a:srgbClr val="FF0000"/>
                </a:solidFill>
                <a:effectLst>
                  <a:outerShdw blurRad="38100" dist="38100" dir="2700000">
                    <a:srgbClr val="C0C0C0"/>
                  </a:outerShdw>
                </a:effectLst>
                <a:latin typeface="Arial" panose="020B0604020202020204" pitchFamily="34" charset="0"/>
              </a:rPr>
              <a:t>點</a:t>
            </a:r>
            <a:endParaRPr lang="zh-CN" sz="3600" dirty="0">
              <a:solidFill>
                <a:srgbClr val="FF0000"/>
              </a:solidFill>
              <a:effectLst>
                <a:outerShdw blurRad="38100" dist="38100" dir="2700000">
                  <a:srgbClr val="C0C0C0"/>
                </a:outerShdw>
              </a:effectLst>
              <a:latin typeface="Arial" panose="020B0604020202020204" pitchFamily="34" charset="0"/>
            </a:endParaRPr>
          </a:p>
          <a:p>
            <a:pPr>
              <a:buNone/>
            </a:pPr>
            <a:endParaRPr lang="zh-CN" sz="3600" dirty="0">
              <a:solidFill>
                <a:srgbClr val="FF0000"/>
              </a:solidFill>
              <a:effectLst>
                <a:outerShdw blurRad="38100" dist="38100" dir="2700000">
                  <a:srgbClr val="C0C0C0"/>
                </a:outerShdw>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7"/>
          <p:cNvSpPr/>
          <p:nvPr/>
        </p:nvSpPr>
        <p:spPr>
          <a:xfrm>
            <a:off x="1063625" y="1311910"/>
            <a:ext cx="6151245" cy="4212590"/>
          </a:xfrm>
          <a:prstGeom prst="heart">
            <a:avLst/>
          </a:prstGeom>
          <a:solidFill>
            <a:schemeClr val="accent1">
              <a:alpha val="25882"/>
            </a:schemeClr>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Arial" panose="020B0604020202020204"/>
              <a:buNone/>
            </a:pPr>
            <a:r>
              <a:rPr lang="zh-CN" altLang="en-US" sz="2800" b="1" i="0" u="none" strike="noStrike" cap="none">
                <a:solidFill>
                  <a:srgbClr val="00B050"/>
                </a:solidFill>
                <a:latin typeface="Arial" panose="020B0604020202020204"/>
                <a:ea typeface="Arial" panose="020B0604020202020204"/>
                <a:cs typeface="Arial" panose="020B0604020202020204"/>
                <a:sym typeface="Arial" panose="020B0604020202020204"/>
              </a:rPr>
              <a:t>您的小可愛是個以自我為中心的孩子，還是個樂於與人分享、幫助他人快樂孩童呢？</a:t>
            </a:r>
            <a:endParaRPr lang="zh-CN" altLang="en-US" sz="2800" b="1" i="0" u="none" strike="noStrike" cap="none">
              <a:solidFill>
                <a:srgbClr val="00B05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lt1"/>
              </a:buClr>
              <a:buSzPts val="1800"/>
              <a:buFont typeface="Arial" panose="020B0604020202020204"/>
              <a:buNone/>
            </a:pPr>
            <a:r>
              <a:rPr lang="zh-CN" altLang="en-US" sz="2800" b="1" i="0" u="none" strike="noStrike" cap="none">
                <a:solidFill>
                  <a:srgbClr val="00B050"/>
                </a:solidFill>
                <a:latin typeface="Arial" panose="020B0604020202020204"/>
                <a:ea typeface="Arial" panose="020B0604020202020204"/>
                <a:cs typeface="Arial" panose="020B0604020202020204"/>
                <a:sym typeface="Arial" panose="020B0604020202020204"/>
              </a:rPr>
              <a:t>您有何妙方可不時</a:t>
            </a:r>
            <a:r>
              <a:rPr lang="zh-CN" altLang="en-US" sz="2800" b="1" i="0" u="none" strike="noStrike" cap="none">
                <a:solidFill>
                  <a:srgbClr val="00B050"/>
                </a:solidFill>
                <a:latin typeface="Arial" panose="020B0604020202020204"/>
                <a:ea typeface="Arial" panose="020B0604020202020204"/>
                <a:cs typeface="Arial" panose="020B0604020202020204"/>
                <a:sym typeface="Arial" panose="020B0604020202020204"/>
              </a:rPr>
              <a:t>地激動、鼓勵、肯定、贊美您的寶貝對身邊朋友的需要，常有正向回應呢？</a:t>
            </a:r>
            <a:endParaRPr lang="zh-CN" altLang="en-US" sz="2800" b="1" i="0" u="none" strike="noStrike" cap="none">
              <a:solidFill>
                <a:srgbClr val="00B050"/>
              </a:solidFill>
              <a:latin typeface="Arial" panose="020B0604020202020204"/>
              <a:ea typeface="Arial" panose="020B0604020202020204"/>
              <a:cs typeface="Arial" panose="020B0604020202020204"/>
              <a:sym typeface="Arial" panose="020B0604020202020204"/>
            </a:endParaRPr>
          </a:p>
        </p:txBody>
      </p:sp>
      <p:sp>
        <p:nvSpPr>
          <p:cNvPr id="144" name="Google Shape;144;p7"/>
          <p:cNvSpPr/>
          <p:nvPr/>
        </p:nvSpPr>
        <p:spPr>
          <a:xfrm>
            <a:off x="7446010" y="4876165"/>
            <a:ext cx="98171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00"/>
              </a:buClr>
              <a:buSzPts val="8000"/>
              <a:buFont typeface="KaiTi" panose="02010609060101010101" charset="-122"/>
              <a:buNone/>
            </a:pPr>
            <a:r>
              <a:rPr lang="en-US" sz="8000" b="1" i="0" u="none" strike="noStrike" cap="none">
                <a:solidFill>
                  <a:srgbClr val="FFFF00"/>
                </a:solidFill>
                <a:latin typeface="KaiTi" panose="02010609060101010101" charset="-122"/>
                <a:ea typeface="KaiTi" panose="02010609060101010101" charset="-122"/>
                <a:cs typeface="KaiTi" panose="02010609060101010101" charset="-122"/>
                <a:sym typeface="KaiTi" panose="02010609060101010101" charset="-122"/>
              </a:rPr>
              <a:t>智</a:t>
            </a:r>
            <a:endParaRPr sz="8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7"/>
          <p:cNvSpPr/>
          <p:nvPr/>
        </p:nvSpPr>
        <p:spPr>
          <a:xfrm>
            <a:off x="9426575" y="5265420"/>
            <a:ext cx="842010" cy="8528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00"/>
              </a:buClr>
              <a:buSzPts val="8000"/>
              <a:buFont typeface="KaiTi" panose="02010609060101010101" charset="-122"/>
              <a:buNone/>
            </a:pPr>
            <a:r>
              <a:rPr lang="en-US" sz="8000" b="1" i="0" u="none" strike="noStrike" cap="none">
                <a:solidFill>
                  <a:srgbClr val="FFFF00"/>
                </a:solidFill>
                <a:latin typeface="KaiTi" panose="02010609060101010101" charset="-122"/>
                <a:ea typeface="KaiTi" panose="02010609060101010101" charset="-122"/>
                <a:cs typeface="KaiTi" panose="02010609060101010101" charset="-122"/>
                <a:sym typeface="KaiTi" panose="02010609060101010101" charset="-122"/>
              </a:rPr>
              <a:t>慧</a:t>
            </a:r>
            <a:endParaRPr sz="8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6" name="Google Shape;146;p7"/>
          <p:cNvSpPr/>
          <p:nvPr/>
        </p:nvSpPr>
        <p:spPr>
          <a:xfrm rot="1140000">
            <a:off x="7426325" y="796925"/>
            <a:ext cx="2780665" cy="843915"/>
          </a:xfrm>
          <a:prstGeom prst="rect">
            <a:avLst/>
          </a:prstGeom>
        </p:spPr>
        <p:txBody>
          <a:bodyPr>
            <a:prstTxWarp prst="textPlain">
              <a:avLst/>
            </a:prstTxWarp>
          </a:bodyPr>
          <a:lstStyle/>
          <a:p>
            <a:pPr lvl="0" algn="l"/>
            <a:r>
              <a:rPr b="1" i="0">
                <a:ln w="19050" cap="flat" cmpd="sng">
                  <a:solidFill>
                    <a:srgbClr val="FF0000"/>
                  </a:solidFill>
                  <a:prstDash val="solid"/>
                  <a:round/>
                  <a:headEnd type="none" w="sm" len="sm"/>
                  <a:tailEnd type="none" w="sm" len="sm"/>
                </a:ln>
                <a:solidFill>
                  <a:srgbClr val="FFFF00"/>
                </a:solidFill>
                <a:latin typeface="KaiTi" panose="02010609060101010101" charset="-122"/>
              </a:rPr>
              <a:t> 教  养</a:t>
            </a:r>
            <a:endParaRPr b="1" i="0">
              <a:ln w="19050" cap="flat" cmpd="sng">
                <a:solidFill>
                  <a:srgbClr val="FF0000"/>
                </a:solidFill>
                <a:prstDash val="solid"/>
                <a:round/>
                <a:headEnd type="none" w="sm" len="sm"/>
                <a:tailEnd type="none" w="sm" len="sm"/>
              </a:ln>
              <a:solidFill>
                <a:srgbClr val="FFFF00"/>
              </a:solidFill>
              <a:latin typeface="KaiTi" panose="02010609060101010101" charset="-122"/>
            </a:endParaRPr>
          </a:p>
        </p:txBody>
      </p:sp>
      <p:sp>
        <p:nvSpPr>
          <p:cNvPr id="147" name="Google Shape;147;p7"/>
          <p:cNvSpPr/>
          <p:nvPr/>
        </p:nvSpPr>
        <p:spPr>
          <a:xfrm rot="-1080000">
            <a:off x="1539240" y="1985645"/>
            <a:ext cx="5734685" cy="3403600"/>
          </a:xfrm>
          <a:prstGeom prst="rect">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800" b="1">
                <a:solidFill>
                  <a:srgbClr val="0070C0"/>
                </a:solidFill>
                <a:latin typeface="Arial" panose="020B0604020202020204"/>
                <a:ea typeface="Arial" panose="020B0604020202020204"/>
                <a:cs typeface="Arial" panose="020B0604020202020204"/>
                <a:sym typeface="Arial" panose="020B0604020202020204"/>
              </a:rPr>
              <a:t>    </a:t>
            </a:r>
            <a:endParaRPr sz="2800" b="1">
              <a:solidFill>
                <a:srgbClr val="00B050"/>
              </a:solidFill>
              <a:latin typeface="Arial" panose="020B0604020202020204"/>
              <a:ea typeface="Arial" panose="020B0604020202020204"/>
              <a:cs typeface="Arial" panose="020B0604020202020204"/>
              <a:sym typeface="Arial" panose="020B0604020202020204"/>
            </a:endParaRPr>
          </a:p>
        </p:txBody>
      </p:sp>
      <p:sp>
        <p:nvSpPr>
          <p:cNvPr id="148" name="Google Shape;148;p7"/>
          <p:cNvSpPr txBox="1"/>
          <p:nvPr/>
        </p:nvSpPr>
        <p:spPr>
          <a:xfrm>
            <a:off x="389255" y="367030"/>
            <a:ext cx="1081913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a:solidFill>
                  <a:srgbClr val="0070C0"/>
                </a:solidFill>
                <a:latin typeface="Arial" panose="020B0604020202020204"/>
                <a:ea typeface="Arial" panose="020B0604020202020204"/>
                <a:cs typeface="Arial" panose="020B0604020202020204"/>
                <a:sym typeface="Arial" panose="020B0604020202020204"/>
              </a:rPr>
              <a:t>IV.  Reflections–Parenting  教養反思 -- for young kids</a:t>
            </a:r>
            <a:endParaRPr sz="3200" b="1" i="0">
              <a:solidFill>
                <a:srgbClr val="0070C0"/>
              </a:solidFill>
              <a:latin typeface="Arial" panose="020B0604020202020204"/>
              <a:ea typeface="Arial" panose="020B0604020202020204"/>
              <a:cs typeface="Arial" panose="020B0604020202020204"/>
              <a:sym typeface="Arial" panose="020B0604020202020204"/>
            </a:endParaRPr>
          </a:p>
        </p:txBody>
      </p:sp>
      <p:pic>
        <p:nvPicPr>
          <p:cNvPr id="149" name="Google Shape;149;p7"/>
          <p:cNvPicPr preferRelativeResize="0"/>
          <p:nvPr/>
        </p:nvPicPr>
        <p:blipFill rotWithShape="1">
          <a:blip r:embed="rId1"/>
          <a:srcRect/>
          <a:stretch>
            <a:fillRect/>
          </a:stretch>
        </p:blipFill>
        <p:spPr>
          <a:xfrm>
            <a:off x="9040495" y="2479675"/>
            <a:ext cx="2395220" cy="1959610"/>
          </a:xfrm>
          <a:prstGeom prst="rect">
            <a:avLst/>
          </a:prstGeom>
          <a:noFill/>
          <a:ln>
            <a:noFill/>
          </a:ln>
        </p:spPr>
      </p:pic>
      <p:sp>
        <p:nvSpPr>
          <p:cNvPr id="150" name="Google Shape;150;p7"/>
          <p:cNvSpPr txBox="1"/>
          <p:nvPr/>
        </p:nvSpPr>
        <p:spPr>
          <a:xfrm>
            <a:off x="9133840" y="4439285"/>
            <a:ext cx="2448560"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https://img.tukuppt.com/photo-big/09/32/86/3464e30470d467b3181.jpg</a:t>
            </a:r>
            <a:endParaRPr sz="1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8"/>
          <p:cNvSpPr/>
          <p:nvPr/>
        </p:nvSpPr>
        <p:spPr>
          <a:xfrm rot="1260000">
            <a:off x="3230245" y="1582420"/>
            <a:ext cx="5829300" cy="5382260"/>
          </a:xfrm>
          <a:prstGeom prst="heart">
            <a:avLst/>
          </a:prstGeom>
          <a:solidFill>
            <a:schemeClr val="accent1">
              <a:alpha val="25882"/>
            </a:schemeClr>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8"/>
          <p:cNvSpPr/>
          <p:nvPr/>
        </p:nvSpPr>
        <p:spPr>
          <a:xfrm>
            <a:off x="1878965" y="849630"/>
            <a:ext cx="981710" cy="601980"/>
          </a:xfrm>
          <a:prstGeom prst="rect">
            <a:avLst/>
          </a:prstGeom>
          <a:noFill/>
          <a:ln>
            <a:noFill/>
          </a:ln>
        </p:spPr>
        <p:txBody>
          <a:bodyPr spcFirstLastPara="1" wrap="square" lIns="91425" tIns="45700" rIns="91425" bIns="45700" anchor="t" anchorCtr="0">
            <a:noAutofit/>
            <a:scene3d>
              <a:camera prst="orthographicFront"/>
              <a:lightRig rig="threePt" dir="t"/>
            </a:scene3d>
          </a:bodyPr>
          <a:lstStyle/>
          <a:p>
            <a:pPr marL="0" marR="0" lvl="0" indent="0" algn="l" rtl="0">
              <a:lnSpc>
                <a:spcPct val="100000"/>
              </a:lnSpc>
              <a:spcBef>
                <a:spcPts val="0"/>
              </a:spcBef>
              <a:spcAft>
                <a:spcPts val="0"/>
              </a:spcAft>
              <a:buClr>
                <a:srgbClr val="FFFF00"/>
              </a:buClr>
              <a:buSzPts val="8000"/>
              <a:buFont typeface="KaiTi" panose="02010609060101010101" charset="-122"/>
              <a:buNone/>
            </a:pPr>
            <a:r>
              <a:rPr lang="en-US" sz="8000" b="1" i="0" u="none" strike="noStrike" cap="none">
                <a:ln w="22225">
                  <a:solidFill>
                    <a:schemeClr val="accent2"/>
                  </a:solidFill>
                  <a:prstDash val="solid"/>
                </a:ln>
                <a:solidFill>
                  <a:schemeClr val="accent2">
                    <a:lumMod val="40000"/>
                    <a:lumOff val="60000"/>
                  </a:schemeClr>
                </a:solidFill>
                <a:effectLst/>
                <a:latin typeface="KaiTi" panose="02010609060101010101" charset="-122"/>
                <a:ea typeface="KaiTi" panose="02010609060101010101" charset="-122"/>
                <a:cs typeface="KaiTi" panose="02010609060101010101" charset="-122"/>
                <a:sym typeface="KaiTi" panose="02010609060101010101" charset="-122"/>
              </a:rPr>
              <a:t>智</a:t>
            </a:r>
            <a:endParaRPr lang="en-US" sz="8000" b="1" i="0" u="none" strike="noStrike" cap="none">
              <a:ln w="22225">
                <a:solidFill>
                  <a:schemeClr val="accent2"/>
                </a:solidFill>
                <a:prstDash val="solid"/>
              </a:ln>
              <a:solidFill>
                <a:schemeClr val="accent2">
                  <a:lumMod val="40000"/>
                  <a:lumOff val="60000"/>
                </a:schemeClr>
              </a:solidFill>
              <a:effectLst/>
              <a:latin typeface="KaiTi" panose="02010609060101010101" charset="-122"/>
              <a:ea typeface="KaiTi" panose="02010609060101010101" charset="-122"/>
              <a:cs typeface="KaiTi" panose="02010609060101010101" charset="-122"/>
              <a:sym typeface="KaiTi" panose="02010609060101010101" charset="-122"/>
            </a:endParaRPr>
          </a:p>
        </p:txBody>
      </p:sp>
      <p:sp>
        <p:nvSpPr>
          <p:cNvPr id="157" name="Google Shape;157;p8"/>
          <p:cNvSpPr/>
          <p:nvPr/>
        </p:nvSpPr>
        <p:spPr>
          <a:xfrm rot="840000">
            <a:off x="563245" y="1549400"/>
            <a:ext cx="842010" cy="3575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00"/>
              </a:buClr>
              <a:buSzPts val="8000"/>
              <a:buFont typeface="KaiTi" panose="02010609060101010101" charset="-122"/>
              <a:buNone/>
            </a:pPr>
            <a:r>
              <a:rPr lang="en-US" sz="8000" b="1" i="0" u="none" strike="noStrike" cap="none">
                <a:ln w="22225">
                  <a:solidFill>
                    <a:schemeClr val="accent2"/>
                  </a:solidFill>
                  <a:prstDash val="solid"/>
                </a:ln>
                <a:solidFill>
                  <a:schemeClr val="accent2">
                    <a:lumMod val="40000"/>
                    <a:lumOff val="60000"/>
                  </a:schemeClr>
                </a:solidFill>
                <a:effectLst/>
                <a:latin typeface="KaiTi" panose="02010609060101010101" charset="-122"/>
                <a:ea typeface="KaiTi" panose="02010609060101010101" charset="-122"/>
                <a:cs typeface="KaiTi" panose="02010609060101010101" charset="-122"/>
                <a:sym typeface="KaiTi" panose="02010609060101010101" charset="-122"/>
              </a:rPr>
              <a:t>慧</a:t>
            </a:r>
            <a:endParaRPr lang="en-US" sz="8000" b="1" i="0" u="none" strike="noStrike" cap="none">
              <a:ln w="22225">
                <a:solidFill>
                  <a:schemeClr val="accent2"/>
                </a:solidFill>
                <a:prstDash val="solid"/>
              </a:ln>
              <a:solidFill>
                <a:schemeClr val="accent2">
                  <a:lumMod val="40000"/>
                  <a:lumOff val="60000"/>
                </a:schemeClr>
              </a:solidFill>
              <a:effectLst/>
              <a:latin typeface="KaiTi" panose="02010609060101010101" charset="-122"/>
              <a:ea typeface="KaiTi" panose="02010609060101010101" charset="-122"/>
              <a:cs typeface="KaiTi" panose="02010609060101010101" charset="-122"/>
              <a:sym typeface="KaiTi" panose="02010609060101010101" charset="-122"/>
            </a:endParaRPr>
          </a:p>
        </p:txBody>
      </p:sp>
      <p:sp>
        <p:nvSpPr>
          <p:cNvPr id="158" name="Google Shape;158;p8"/>
          <p:cNvSpPr/>
          <p:nvPr/>
        </p:nvSpPr>
        <p:spPr>
          <a:xfrm rot="1140000">
            <a:off x="8703945" y="728980"/>
            <a:ext cx="2780665" cy="843915"/>
          </a:xfrm>
          <a:prstGeom prst="rect">
            <a:avLst/>
          </a:prstGeom>
        </p:spPr>
        <p:txBody>
          <a:bodyPr>
            <a:prstTxWarp prst="textPlain">
              <a:avLst/>
            </a:prstTxWarp>
          </a:bodyPr>
          <a:lstStyle/>
          <a:p>
            <a:pPr lvl="0" algn="l"/>
            <a:r>
              <a:rPr b="1" i="0">
                <a:ln w="19050" cap="flat" cmpd="sng">
                  <a:solidFill>
                    <a:srgbClr val="FF0000"/>
                  </a:solidFill>
                  <a:prstDash val="solid"/>
                  <a:round/>
                  <a:headEnd type="none" w="sm" len="sm"/>
                  <a:tailEnd type="none" w="sm" len="sm"/>
                </a:ln>
                <a:solidFill>
                  <a:srgbClr val="FFFF00"/>
                </a:solidFill>
                <a:latin typeface="KaiTi" panose="02010609060101010101" charset="-122"/>
              </a:rPr>
              <a:t> 教  养</a:t>
            </a:r>
            <a:endParaRPr b="1" i="0">
              <a:ln w="19050" cap="flat" cmpd="sng">
                <a:solidFill>
                  <a:srgbClr val="FF0000"/>
                </a:solidFill>
                <a:prstDash val="solid"/>
                <a:round/>
                <a:headEnd type="none" w="sm" len="sm"/>
                <a:tailEnd type="none" w="sm" len="sm"/>
              </a:ln>
              <a:solidFill>
                <a:srgbClr val="FFFF00"/>
              </a:solidFill>
              <a:latin typeface="KaiTi" panose="02010609060101010101" charset="-122"/>
            </a:endParaRPr>
          </a:p>
        </p:txBody>
      </p:sp>
      <p:sp>
        <p:nvSpPr>
          <p:cNvPr id="159" name="Google Shape;159;p8"/>
          <p:cNvSpPr/>
          <p:nvPr/>
        </p:nvSpPr>
        <p:spPr>
          <a:xfrm>
            <a:off x="3287395" y="1646555"/>
            <a:ext cx="6553835" cy="441198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200" b="1">
              <a:solidFill>
                <a:srgbClr val="0070C0"/>
              </a:solidFill>
              <a:latin typeface="Arial" panose="020B0604020202020204"/>
              <a:ea typeface="Arial" panose="020B0604020202020204"/>
              <a:cs typeface="Arial" panose="020B0604020202020204"/>
              <a:sym typeface="Arial" panose="020B0604020202020204"/>
            </a:endParaRPr>
          </a:p>
        </p:txBody>
      </p:sp>
      <p:sp>
        <p:nvSpPr>
          <p:cNvPr id="160" name="Google Shape;160;p8"/>
          <p:cNvSpPr txBox="1"/>
          <p:nvPr/>
        </p:nvSpPr>
        <p:spPr>
          <a:xfrm>
            <a:off x="426720" y="266065"/>
            <a:ext cx="1020699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a:solidFill>
                  <a:srgbClr val="0070C0"/>
                </a:solidFill>
                <a:latin typeface="Arial" panose="020B0604020202020204"/>
                <a:ea typeface="Arial" panose="020B0604020202020204"/>
                <a:cs typeface="Arial" panose="020B0604020202020204"/>
                <a:sym typeface="Arial" panose="020B0604020202020204"/>
              </a:rPr>
              <a:t>IV.  Reflections–Parenting 教養反思--for older kids</a:t>
            </a:r>
            <a:endParaRPr sz="3200" b="1" i="0">
              <a:solidFill>
                <a:srgbClr val="0070C0"/>
              </a:solidFill>
              <a:latin typeface="Arial" panose="020B0604020202020204"/>
              <a:ea typeface="Arial" panose="020B0604020202020204"/>
              <a:cs typeface="Arial" panose="020B0604020202020204"/>
              <a:sym typeface="Arial" panose="020B0604020202020204"/>
            </a:endParaRPr>
          </a:p>
        </p:txBody>
      </p:sp>
      <p:pic>
        <p:nvPicPr>
          <p:cNvPr id="161" name="Google Shape;161;p8"/>
          <p:cNvPicPr preferRelativeResize="0"/>
          <p:nvPr/>
        </p:nvPicPr>
        <p:blipFill rotWithShape="1">
          <a:blip r:embed="rId1"/>
          <a:srcRect/>
          <a:stretch>
            <a:fillRect/>
          </a:stretch>
        </p:blipFill>
        <p:spPr>
          <a:xfrm>
            <a:off x="183515" y="3429000"/>
            <a:ext cx="2799080" cy="2378075"/>
          </a:xfrm>
          <a:prstGeom prst="rect">
            <a:avLst/>
          </a:prstGeom>
          <a:noFill/>
          <a:ln>
            <a:noFill/>
          </a:ln>
        </p:spPr>
      </p:pic>
      <p:sp>
        <p:nvSpPr>
          <p:cNvPr id="162" name="Google Shape;162;p8"/>
          <p:cNvSpPr txBox="1"/>
          <p:nvPr/>
        </p:nvSpPr>
        <p:spPr>
          <a:xfrm>
            <a:off x="354330" y="5935980"/>
            <a:ext cx="2506345" cy="585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Arial" panose="020B0604020202020204"/>
                <a:ea typeface="Arial" panose="020B0604020202020204"/>
                <a:cs typeface="Arial" panose="020B0604020202020204"/>
                <a:sym typeface="Arial" panose="020B0604020202020204"/>
              </a:rPr>
              <a:t>https://img.lovepik.com/photo/50772/0271.jpg_wh860.jpg</a:t>
            </a:r>
            <a:endParaRPr sz="1400">
              <a:solidFill>
                <a:schemeClr val="dk1"/>
              </a:solidFill>
              <a:latin typeface="Arial" panose="020B0604020202020204"/>
              <a:ea typeface="Arial" panose="020B0604020202020204"/>
              <a:cs typeface="Arial" panose="020B0604020202020204"/>
              <a:sym typeface="Arial" panose="020B0604020202020204"/>
            </a:endParaRPr>
          </a:p>
        </p:txBody>
      </p:sp>
      <p:sp>
        <p:nvSpPr>
          <p:cNvPr id="163" name="Google Shape;163;p8"/>
          <p:cNvSpPr txBox="1"/>
          <p:nvPr/>
        </p:nvSpPr>
        <p:spPr>
          <a:xfrm rot="540000">
            <a:off x="3290570" y="1837055"/>
            <a:ext cx="6700520" cy="4460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a:t>
            </a:r>
            <a:r>
              <a:rPr lang="en-US" altLang="zh-CN" sz="2400" b="1">
                <a:solidFill>
                  <a:srgbClr val="0070C0"/>
                </a:solidFill>
                <a:latin typeface="Arial" panose="020B0604020202020204"/>
                <a:ea typeface="SimSun" panose="02010600030101010101" pitchFamily="2" charset="-122"/>
                <a:cs typeface="Arial" panose="020B0604020202020204"/>
                <a:sym typeface="Arial" panose="020B0604020202020204"/>
              </a:rPr>
              <a:t>1</a:t>
            </a: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）聽聽您的愛子分享，一、二個實例，他</a:t>
            </a:r>
            <a:r>
              <a:rPr lang="en-US" altLang="zh-CN" sz="2400" b="1">
                <a:solidFill>
                  <a:srgbClr val="0070C0"/>
                </a:solidFill>
                <a:latin typeface="Arial" panose="020B0604020202020204"/>
                <a:ea typeface="SimSun" panose="02010600030101010101" pitchFamily="2" charset="-122"/>
                <a:cs typeface="Arial" panose="020B0604020202020204"/>
                <a:sym typeface="Arial" panose="020B0604020202020204"/>
              </a:rPr>
              <a:t>/</a:t>
            </a: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她曾如何具體而實際地去幫助他</a:t>
            </a:r>
            <a:r>
              <a:rPr lang="en-US" altLang="zh-CN" sz="2400" b="1">
                <a:solidFill>
                  <a:srgbClr val="0070C0"/>
                </a:solidFill>
                <a:latin typeface="Arial" panose="020B0604020202020204"/>
                <a:ea typeface="SimSun" panose="02010600030101010101" pitchFamily="2" charset="-122"/>
                <a:cs typeface="Arial" panose="020B0604020202020204"/>
                <a:sym typeface="Arial" panose="020B0604020202020204"/>
              </a:rPr>
              <a:t>/</a:t>
            </a: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她的朋友或兄弟姐妹？幫完后的感受如何？（聼完後，別忘帶著他</a:t>
            </a:r>
            <a:r>
              <a:rPr lang="en-US" altLang="zh-CN" sz="2400" b="1">
                <a:solidFill>
                  <a:srgbClr val="0070C0"/>
                </a:solidFill>
                <a:latin typeface="Arial" panose="020B0604020202020204"/>
                <a:ea typeface="SimSun" panose="02010600030101010101" pitchFamily="2" charset="-122"/>
                <a:cs typeface="Arial" panose="020B0604020202020204"/>
                <a:sym typeface="Arial" panose="020B0604020202020204"/>
              </a:rPr>
              <a:t>/</a:t>
            </a: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她一起禱告感謝神哦！！</a:t>
            </a:r>
            <a:endPar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endParaRPr>
          </a:p>
          <a:p>
            <a:pPr marL="0" marR="0" lvl="0" indent="0" algn="l" rtl="0">
              <a:spcBef>
                <a:spcPts val="0"/>
              </a:spcBef>
              <a:spcAft>
                <a:spcPts val="0"/>
              </a:spcAft>
              <a:buNone/>
            </a:pPr>
            <a:endPar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endParaRPr>
          </a:p>
          <a:p>
            <a:pPr marL="0" marR="0" lvl="0" indent="0" algn="l" rtl="0">
              <a:spcBef>
                <a:spcPts val="0"/>
              </a:spcBef>
              <a:spcAft>
                <a:spcPts val="0"/>
              </a:spcAft>
              <a:buNone/>
            </a:pP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a:t>
            </a:r>
            <a:r>
              <a:rPr lang="en-US" altLang="zh-CN" sz="2400" b="1">
                <a:solidFill>
                  <a:srgbClr val="0070C0"/>
                </a:solidFill>
                <a:latin typeface="Arial" panose="020B0604020202020204"/>
                <a:ea typeface="SimSun" panose="02010600030101010101" pitchFamily="2" charset="-122"/>
                <a:cs typeface="Arial" panose="020B0604020202020204"/>
                <a:sym typeface="Arial" panose="020B0604020202020204"/>
              </a:rPr>
              <a:t>2</a:t>
            </a:r>
            <a:r>
              <a:rPr lang="zh-CN" altLang="en-US" sz="2400" b="1">
                <a:solidFill>
                  <a:srgbClr val="0070C0"/>
                </a:solidFill>
                <a:latin typeface="Arial" panose="020B0604020202020204"/>
                <a:ea typeface="SimSun" panose="02010600030101010101" pitchFamily="2" charset="-122"/>
                <a:cs typeface="Arial" panose="020B0604020202020204"/>
                <a:sym typeface="Arial" panose="020B0604020202020204"/>
              </a:rPr>
              <a:t>）</a:t>
            </a:r>
            <a:r>
              <a:rPr lang="zh-CN" altLang="en-US" sz="2400" b="1">
                <a:solidFill>
                  <a:srgbClr val="0070C0"/>
                </a:solidFill>
                <a:latin typeface="Arial" panose="020B0604020202020204"/>
                <a:ea typeface="Arial" panose="020B0604020202020204"/>
                <a:cs typeface="Arial" panose="020B0604020202020204"/>
                <a:sym typeface="Arial" panose="020B0604020202020204"/>
              </a:rPr>
              <a:t>請您的寶貝孩子，想想上帝期望他</a:t>
            </a:r>
            <a:r>
              <a:rPr lang="en-US" altLang="zh-CN" sz="2400" b="1">
                <a:solidFill>
                  <a:srgbClr val="0070C0"/>
                </a:solidFill>
                <a:latin typeface="Arial" panose="020B0604020202020204"/>
                <a:ea typeface="Arial" panose="020B0604020202020204"/>
                <a:cs typeface="Arial" panose="020B0604020202020204"/>
                <a:sym typeface="Arial" panose="020B0604020202020204"/>
              </a:rPr>
              <a:t>/</a:t>
            </a:r>
            <a:r>
              <a:rPr lang="zh-CN" altLang="en-US" sz="2400" b="1">
                <a:solidFill>
                  <a:srgbClr val="0070C0"/>
                </a:solidFill>
                <a:latin typeface="Arial" panose="020B0604020202020204"/>
                <a:ea typeface="Arial" panose="020B0604020202020204"/>
                <a:cs typeface="Arial" panose="020B0604020202020204"/>
                <a:sym typeface="Arial" panose="020B0604020202020204"/>
              </a:rPr>
              <a:t>他</a:t>
            </a:r>
            <a:r>
              <a:rPr lang="en-US" altLang="zh-CN" sz="2400" b="1">
                <a:solidFill>
                  <a:srgbClr val="0070C0"/>
                </a:solidFill>
                <a:latin typeface="Arial" panose="020B0604020202020204"/>
                <a:ea typeface="Arial" panose="020B0604020202020204"/>
                <a:cs typeface="Arial" panose="020B0604020202020204"/>
                <a:sym typeface="Arial" panose="020B0604020202020204"/>
              </a:rPr>
              <a:t>/</a:t>
            </a:r>
            <a:r>
              <a:rPr lang="zh-CN" altLang="en-US" sz="2400" b="1">
                <a:solidFill>
                  <a:srgbClr val="0070C0"/>
                </a:solidFill>
                <a:latin typeface="Arial" panose="020B0604020202020204"/>
                <a:ea typeface="Arial" panose="020B0604020202020204"/>
                <a:cs typeface="Arial" panose="020B0604020202020204"/>
                <a:sym typeface="Arial" panose="020B0604020202020204"/>
              </a:rPr>
              <a:t>她能感受、體會那位朋友或家人、或堂兄弟姐妹所經歷的難處和不悅嗎？他</a:t>
            </a:r>
            <a:r>
              <a:rPr lang="en-US" altLang="zh-CN" sz="2400" b="1">
                <a:solidFill>
                  <a:srgbClr val="0070C0"/>
                </a:solidFill>
                <a:latin typeface="Arial" panose="020B0604020202020204"/>
                <a:ea typeface="Arial" panose="020B0604020202020204"/>
                <a:cs typeface="Arial" panose="020B0604020202020204"/>
                <a:sym typeface="Arial" panose="020B0604020202020204"/>
              </a:rPr>
              <a:t>/</a:t>
            </a:r>
            <a:r>
              <a:rPr lang="zh-CN" altLang="en-US" sz="2400" b="1">
                <a:solidFill>
                  <a:srgbClr val="0070C0"/>
                </a:solidFill>
                <a:latin typeface="Arial" panose="020B0604020202020204"/>
                <a:ea typeface="Arial" panose="020B0604020202020204"/>
                <a:cs typeface="Arial" panose="020B0604020202020204"/>
                <a:sym typeface="Arial" panose="020B0604020202020204"/>
              </a:rPr>
              <a:t>她曾如何聆聽、安慰或幫助對方呢？</a:t>
            </a:r>
            <a:endParaRPr lang="zh-CN" altLang="en-US" sz="2400" b="1">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zh-CN" altLang="en-US" sz="2400" b="1">
                <a:solidFill>
                  <a:srgbClr val="0070C0"/>
                </a:solidFill>
                <a:latin typeface="Arial" panose="020B0604020202020204"/>
                <a:ea typeface="Arial" panose="020B0604020202020204"/>
                <a:cs typeface="Arial" panose="020B0604020202020204"/>
                <a:sym typeface="Arial" panose="020B0604020202020204"/>
              </a:rPr>
              <a:t>（同心為他</a:t>
            </a:r>
            <a:r>
              <a:rPr lang="en-US" altLang="zh-CN" sz="2400" b="1">
                <a:solidFill>
                  <a:srgbClr val="0070C0"/>
                </a:solidFill>
                <a:latin typeface="Arial" panose="020B0604020202020204"/>
                <a:ea typeface="Arial" panose="020B0604020202020204"/>
                <a:cs typeface="Arial" panose="020B0604020202020204"/>
                <a:sym typeface="Arial" panose="020B0604020202020204"/>
              </a:rPr>
              <a:t>/</a:t>
            </a:r>
            <a:r>
              <a:rPr lang="zh-CN" altLang="en-US" sz="2400" b="1">
                <a:solidFill>
                  <a:srgbClr val="0070C0"/>
                </a:solidFill>
                <a:latin typeface="Arial" panose="020B0604020202020204"/>
                <a:ea typeface="Arial" panose="020B0604020202020204"/>
                <a:cs typeface="Arial" panose="020B0604020202020204"/>
                <a:sym typeface="Arial" panose="020B0604020202020204"/>
              </a:rPr>
              <a:t>她所提到的朋友、親人代禱！！）</a:t>
            </a:r>
            <a:r>
              <a:rPr lang="en-US" sz="2800" b="1">
                <a:solidFill>
                  <a:srgbClr val="0070C0"/>
                </a:solidFill>
                <a:latin typeface="Arial" panose="020B0604020202020204"/>
                <a:ea typeface="Arial" panose="020B0604020202020204"/>
                <a:cs typeface="Arial" panose="020B0604020202020204"/>
                <a:sym typeface="Arial" panose="020B0604020202020204"/>
              </a:rPr>
              <a:t>   </a:t>
            </a:r>
            <a:endParaRPr sz="2800" b="1">
              <a:solidFill>
                <a:srgbClr val="0070C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9"/>
          <p:cNvSpPr/>
          <p:nvPr/>
        </p:nvSpPr>
        <p:spPr>
          <a:xfrm rot="-1320000">
            <a:off x="200660" y="1325245"/>
            <a:ext cx="2689225" cy="1990725"/>
          </a:xfrm>
          <a:prstGeom prst="irregularSeal1">
            <a:avLst/>
          </a:prstGeom>
          <a:solidFill>
            <a:srgbClr val="0070C0"/>
          </a:solidFill>
          <a:ln w="127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 name="Google Shape;169;p9"/>
          <p:cNvSpPr/>
          <p:nvPr/>
        </p:nvSpPr>
        <p:spPr>
          <a:xfrm rot="-1920000">
            <a:off x="460375" y="2017395"/>
            <a:ext cx="1952625" cy="6064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800"/>
              <a:buFont typeface="Arial" panose="020B0604020202020204"/>
              <a:buNone/>
            </a:pPr>
            <a:r>
              <a:rPr lang="en-US" sz="2800" b="1" i="0" u="none" strike="noStrike" cap="none">
                <a:solidFill>
                  <a:srgbClr val="FFFFFF"/>
                </a:solidFill>
                <a:latin typeface="Arial" panose="020B0604020202020204"/>
                <a:ea typeface="Arial" panose="020B0604020202020204"/>
                <a:cs typeface="Arial" panose="020B0604020202020204"/>
                <a:sym typeface="Arial" panose="020B0604020202020204"/>
              </a:rPr>
              <a:t>个 人 反 思</a:t>
            </a: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3600"/>
              <a:buFont typeface="Arial" panose="020B0604020202020204"/>
              <a:buNone/>
            </a:pPr>
            <a:endParaRPr sz="3600" b="1" i="0" u="none" strike="noStrike" cap="none">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0" name="Google Shape;170;p9"/>
          <p:cNvSpPr/>
          <p:nvPr/>
        </p:nvSpPr>
        <p:spPr>
          <a:xfrm>
            <a:off x="2425700" y="1696085"/>
            <a:ext cx="8462645" cy="4553585"/>
          </a:xfrm>
          <a:prstGeom prst="roundRect">
            <a:avLst>
              <a:gd name="adj" fmla="val 16667"/>
            </a:avLst>
          </a:prstGeom>
          <a:solidFill>
            <a:schemeClr val="lt1"/>
          </a:solidFill>
          <a:ln w="762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000"/>
              <a:buFont typeface="Arial" panose="020B0604020202020204"/>
              <a:buNone/>
            </a:pPr>
            <a:r>
              <a:rPr lang="en-US" sz="3000" b="0" i="0" u="none">
                <a:solidFill>
                  <a:schemeClr val="dk1"/>
                </a:solidFill>
                <a:latin typeface="Arial" panose="020B0604020202020204"/>
                <a:ea typeface="Arial" panose="020B0604020202020204"/>
                <a:cs typeface="Arial" panose="020B0604020202020204"/>
                <a:sym typeface="Arial" panose="020B0604020202020204"/>
              </a:rPr>
              <a:t>請思想：</a:t>
            </a:r>
            <a:endParaRPr sz="3000" b="0" i="0" u="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3000"/>
              <a:buFont typeface="Arial" panose="020B0604020202020204"/>
              <a:buNone/>
            </a:pPr>
            <a:r>
              <a:rPr lang="en-US" sz="3000" b="0" i="0" u="none">
                <a:solidFill>
                  <a:schemeClr val="dk1"/>
                </a:solidFill>
                <a:latin typeface="Arial" panose="020B0604020202020204"/>
                <a:ea typeface="Arial" panose="020B0604020202020204"/>
                <a:cs typeface="Arial" panose="020B0604020202020204"/>
                <a:sym typeface="Arial" panose="020B0604020202020204"/>
              </a:rPr>
              <a:t>1）在您生命中，</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神曾預備什麽人成爲您患難時幫助、傷痛時的安慰嗎？為他們感謝</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神！！</a:t>
            </a:r>
            <a:endParaRPr lang="zh-CN" altLang="en-US" sz="3000" b="0" i="0" u="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3000"/>
              <a:buFont typeface="Arial" panose="020B0604020202020204"/>
              <a:buNone/>
            </a:pPr>
            <a:endParaRPr lang="zh-CN" altLang="en-US" sz="3000" b="0" i="0" u="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3000"/>
              <a:buFont typeface="Arial" panose="020B0604020202020204"/>
              <a:buNone/>
            </a:pPr>
            <a:r>
              <a:rPr lang="en-US" sz="3000" b="0" i="0" u="none">
                <a:solidFill>
                  <a:schemeClr val="dk1"/>
                </a:solidFill>
                <a:latin typeface="Arial" panose="020B0604020202020204"/>
                <a:ea typeface="Arial" panose="020B0604020202020204"/>
                <a:cs typeface="Arial" panose="020B0604020202020204"/>
                <a:sym typeface="Arial" panose="020B0604020202020204"/>
              </a:rPr>
              <a:t>2）</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在您身邊有什麽人，神期待您能設身處地的瞭解、體諒、或説同理他</a:t>
            </a:r>
            <a:r>
              <a:rPr lang="en-US" altLang="zh-CN" sz="3000" b="0" i="0" u="none">
                <a:solidFill>
                  <a:schemeClr val="dk1"/>
                </a:solidFill>
                <a:latin typeface="Arial" panose="020B0604020202020204"/>
                <a:ea typeface="Arial" panose="020B0604020202020204"/>
                <a:cs typeface="Arial" panose="020B0604020202020204"/>
                <a:sym typeface="Arial" panose="020B0604020202020204"/>
              </a:rPr>
              <a:t>/</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她的</a:t>
            </a:r>
            <a:r>
              <a:rPr lang="zh-CN" altLang="en-US" sz="3000">
                <a:solidFill>
                  <a:schemeClr val="dk1"/>
                </a:solidFill>
                <a:sym typeface="Arial" panose="020B0604020202020204"/>
              </a:rPr>
              <a:t>困境、</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局限、或軟弱嗎？您可以如何靠主的大愛、能力與智慧來接納、認同、服事與祝福他</a:t>
            </a:r>
            <a:r>
              <a:rPr lang="en-US" altLang="zh-CN" sz="3000" b="0" i="0" u="none">
                <a:solidFill>
                  <a:schemeClr val="dk1"/>
                </a:solidFill>
                <a:latin typeface="Arial" panose="020B0604020202020204"/>
                <a:ea typeface="Arial" panose="020B0604020202020204"/>
                <a:cs typeface="Arial" panose="020B0604020202020204"/>
                <a:sym typeface="Arial" panose="020B0604020202020204"/>
              </a:rPr>
              <a:t>/</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她或他們</a:t>
            </a:r>
            <a:r>
              <a:rPr lang="zh-CN" altLang="en-US" sz="3000" b="0" i="0" u="none">
                <a:solidFill>
                  <a:schemeClr val="dk1"/>
                </a:solidFill>
                <a:latin typeface="Arial" panose="020B0604020202020204"/>
                <a:ea typeface="Arial" panose="020B0604020202020204"/>
                <a:cs typeface="Arial" panose="020B0604020202020204"/>
                <a:sym typeface="Arial" panose="020B0604020202020204"/>
              </a:rPr>
              <a:t>嗎？</a:t>
            </a:r>
            <a:endParaRPr lang="zh-CN" altLang="en-US" sz="30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171" name="Google Shape;171;p9"/>
          <p:cNvSpPr/>
          <p:nvPr/>
        </p:nvSpPr>
        <p:spPr>
          <a:xfrm>
            <a:off x="1411605" y="2921635"/>
            <a:ext cx="1209675" cy="1149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0"/>
              <a:buFont typeface="Arial" panose="020B0604020202020204"/>
              <a:buNone/>
            </a:pPr>
            <a:endParaRPr sz="8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2" name="Google Shape;172;p9"/>
          <p:cNvSpPr txBox="1"/>
          <p:nvPr/>
        </p:nvSpPr>
        <p:spPr>
          <a:xfrm>
            <a:off x="556260" y="368300"/>
            <a:ext cx="779399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a:solidFill>
                  <a:srgbClr val="0070C0"/>
                </a:solidFill>
                <a:latin typeface="Arial" panose="020B0604020202020204"/>
                <a:ea typeface="Arial" panose="020B0604020202020204"/>
                <a:cs typeface="Arial" panose="020B0604020202020204"/>
                <a:sym typeface="Arial" panose="020B0604020202020204"/>
              </a:rPr>
              <a:t>IV.  Reflections–Personal 個人反思</a:t>
            </a:r>
            <a:endParaRPr sz="3200" b="1" i="0">
              <a:solidFill>
                <a:srgbClr val="0070C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ags/tag1.xml><?xml version="1.0" encoding="utf-8"?>
<p:tagLst xmlns:p="http://schemas.openxmlformats.org/presentationml/2006/main">
  <p:tag name="TABLE_ENDDRAG_ORIGIN_RECT" val="896*465"/>
  <p:tag name="TABLE_ENDDRAG_RECT" val="32*58*896*465"/>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8038</Words>
  <Application>WPS Presentation</Application>
  <PresentationFormat/>
  <Paragraphs>326</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Arial</vt:lpstr>
      <vt:lpstr>Calibri</vt:lpstr>
      <vt:lpstr>DFKai-SB</vt:lpstr>
      <vt:lpstr>Segoe Print</vt:lpstr>
      <vt:lpstr>KaiTi</vt:lpstr>
      <vt:lpstr>Times New Roman</vt:lpstr>
      <vt:lpstr>Roboto</vt:lpstr>
      <vt:lpstr>Microsoft YaHei</vt:lpstr>
      <vt:lpstr>Arial Unicode MS</vt:lpstr>
      <vt:lpstr>Orange Waves</vt:lpstr>
      <vt:lpstr> Exodus  2:16-22 出埃及記  二章16-22節</vt:lpstr>
      <vt:lpstr>     (Take turns reading either Chinese or English version)</vt:lpstr>
      <vt:lpstr>PowerPoint 演示文稿</vt:lpstr>
      <vt:lpstr>II. Film Watching Together–– The Story of Moses       親子同賞影帶-– 摩西的故事</vt:lpstr>
      <vt:lpstr>I-2.  Guidelines For Brief Interaction     (簡易互動原則）</vt:lpstr>
      <vt:lpstr>PowerPoint 演示文稿</vt:lpstr>
      <vt:lpstr>PowerPoint 演示文稿</vt:lpstr>
      <vt:lpstr>PowerPoint 演示文稿</vt:lpstr>
      <vt:lpstr>PowerPoint 演示文稿</vt:lpstr>
      <vt:lpstr>V-1.  Closing Prayer  結束禱告</vt:lpstr>
      <vt:lpstr>PowerPoint 演示文稿</vt:lpstr>
      <vt:lpstr>PowerPoint 演示文稿</vt:lpstr>
      <vt:lpstr>More。。。。 恩言慧語-- For parents</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Exodus  2：11-15出埃及記  二章11-15節</dc:title>
  <dc:creator>STEVE LIN</dc:creator>
  <cp:lastModifiedBy>Betty Lu</cp:lastModifiedBy>
  <cp:revision>21</cp:revision>
  <dcterms:created xsi:type="dcterms:W3CDTF">2025-08-08T16:58:00Z</dcterms:created>
  <dcterms:modified xsi:type="dcterms:W3CDTF">2025-08-09T03:49:50Z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0FDE7D330C0A4C1D85D077732ABD96B6_13</vt:lpwstr>
  </property>
  <property fmtid="{D5CDD505-2E9C-101B-9397-08002B2CF9AE}" pid="3" name="KSOProductBuildVer">
    <vt:lpwstr>1033-12.2.0.21931</vt:lpwstr>
  </property>
</Properties>
</file>